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7" r:id="rId5"/>
    <p:sldId id="497" r:id="rId6"/>
    <p:sldId id="284" r:id="rId7"/>
    <p:sldId id="509" r:id="rId8"/>
    <p:sldId id="517" r:id="rId9"/>
    <p:sldId id="520" r:id="rId10"/>
    <p:sldId id="498" r:id="rId11"/>
    <p:sldId id="277" r:id="rId12"/>
    <p:sldId id="510" r:id="rId13"/>
    <p:sldId id="526" r:id="rId14"/>
    <p:sldId id="527" r:id="rId15"/>
    <p:sldId id="528" r:id="rId16"/>
    <p:sldId id="518" r:id="rId17"/>
    <p:sldId id="499" r:id="rId18"/>
    <p:sldId id="278" r:id="rId19"/>
    <p:sldId id="529" r:id="rId20"/>
    <p:sldId id="530" r:id="rId21"/>
    <p:sldId id="531" r:id="rId22"/>
    <p:sldId id="519" r:id="rId23"/>
    <p:sldId id="524" r:id="rId24"/>
    <p:sldId id="283" r:id="rId25"/>
    <p:sldId id="505" r:id="rId26"/>
    <p:sldId id="4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16" userDrawn="1">
          <p15:clr>
            <a:srgbClr val="A4A3A4"/>
          </p15:clr>
        </p15:guide>
        <p15:guide id="4" pos="7440" userDrawn="1">
          <p15:clr>
            <a:srgbClr val="A4A3A4"/>
          </p15:clr>
        </p15:guide>
        <p15:guide id="5" pos="3840" userDrawn="1">
          <p15:clr>
            <a:srgbClr val="A4A3A4"/>
          </p15:clr>
        </p15:guide>
        <p15:guide id="6" orient="horz" pos="177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eb Varoga" initials="CV"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C"/>
    <a:srgbClr val="FDBD1D"/>
    <a:srgbClr val="F37C20"/>
    <a:srgbClr val="0E9C63"/>
    <a:srgbClr val="F6F9FE"/>
    <a:srgbClr val="8EC53F"/>
    <a:srgbClr val="0EA5DF"/>
    <a:srgbClr val="FFFFFF"/>
    <a:srgbClr val="F9F8F7"/>
    <a:srgbClr val="FDF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998611-1325-685D-064B-9AF247082516}" v="1" dt="2019-09-30T21:50:51.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89065" autoAdjust="0"/>
  </p:normalViewPr>
  <p:slideViewPr>
    <p:cSldViewPr snapToGrid="0" snapToObjects="1">
      <p:cViewPr>
        <p:scale>
          <a:sx n="78" d="100"/>
          <a:sy n="78" d="100"/>
        </p:scale>
        <p:origin x="-1368" y="-84"/>
      </p:cViewPr>
      <p:guideLst>
        <p:guide pos="216"/>
        <p:guide pos="7440"/>
        <p:guide pos="3840"/>
        <p:guide orient="horz" pos="1770"/>
      </p:guideLst>
    </p:cSldViewPr>
  </p:slideViewPr>
  <p:notesTextViewPr>
    <p:cViewPr>
      <p:scale>
        <a:sx n="1" d="1"/>
        <a:sy n="1" d="1"/>
      </p:scale>
      <p:origin x="0" y="0"/>
    </p:cViewPr>
  </p:notesTextViewPr>
  <p:sorterViewPr>
    <p:cViewPr>
      <p:scale>
        <a:sx n="150" d="100"/>
        <a:sy n="150" d="100"/>
      </p:scale>
      <p:origin x="0" y="5046"/>
    </p:cViewPr>
  </p:sorterViewPr>
  <p:notesViewPr>
    <p:cSldViewPr snapToGrid="0" snapToObjects="1">
      <p:cViewPr varScale="1">
        <p:scale>
          <a:sx n="67" d="100"/>
          <a:sy n="67" d="100"/>
        </p:scale>
        <p:origin x="-32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ace, Benjamin {PBC}" userId="S::benjamin.peace@pepsico.com::0b571083-beb4-4e59-9ee2-81af8881cd65" providerId="AD" clId="Web-{53998611-1325-685D-064B-9AF247082516}"/>
    <pc:docChg chg="modSld">
      <pc:chgData name="Peace, Benjamin {PBC}" userId="S::benjamin.peace@pepsico.com::0b571083-beb4-4e59-9ee2-81af8881cd65" providerId="AD" clId="Web-{53998611-1325-685D-064B-9AF247082516}" dt="2019-09-30T21:50:51.595" v="0"/>
      <pc:docMkLst>
        <pc:docMk/>
      </pc:docMkLst>
      <pc:sldChg chg="modSp">
        <pc:chgData name="Peace, Benjamin {PBC}" userId="S::benjamin.peace@pepsico.com::0b571083-beb4-4e59-9ee2-81af8881cd65" providerId="AD" clId="Web-{53998611-1325-685D-064B-9AF247082516}" dt="2019-09-30T21:50:51.595" v="0"/>
        <pc:sldMkLst>
          <pc:docMk/>
          <pc:sldMk cId="3942793046" sldId="505"/>
        </pc:sldMkLst>
        <pc:graphicFrameChg chg="mod modGraphic">
          <ac:chgData name="Peace, Benjamin {PBC}" userId="S::benjamin.peace@pepsico.com::0b571083-beb4-4e59-9ee2-81af8881cd65" providerId="AD" clId="Web-{53998611-1325-685D-064B-9AF247082516}" dt="2019-09-30T21:50:51.595" v="0"/>
          <ac:graphicFrameMkLst>
            <pc:docMk/>
            <pc:sldMk cId="3942793046" sldId="505"/>
            <ac:graphicFrameMk id="2" creationId="{EEF896A6-7A21-D942-B8FE-E9C3D352F4E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AAD9B-9A97-5445-9839-C03CFB8CCDB0}" type="datetimeFigureOut">
              <a:rPr lang="en-US" smtClean="0"/>
              <a:t>9/30/2019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F0580-3010-704F-B0F3-E558CBA7382E}" type="slidenum">
              <a:rPr lang="en-US" smtClean="0"/>
              <a:t>‹#›</a:t>
            </a:fld>
            <a:endParaRPr lang="en-US"/>
          </a:p>
        </p:txBody>
      </p:sp>
    </p:spTree>
    <p:extLst>
      <p:ext uri="{BB962C8B-B14F-4D97-AF65-F5344CB8AC3E}">
        <p14:creationId xmlns:p14="http://schemas.microsoft.com/office/powerpoint/2010/main" val="254315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F0580-3010-704F-B0F3-E558CBA7382E}" type="slidenum">
              <a:rPr lang="en-US" smtClean="0"/>
              <a:t>1</a:t>
            </a:fld>
            <a:endParaRPr lang="en-US"/>
          </a:p>
        </p:txBody>
      </p:sp>
    </p:spTree>
    <p:extLst>
      <p:ext uri="{BB962C8B-B14F-4D97-AF65-F5344CB8AC3E}">
        <p14:creationId xmlns:p14="http://schemas.microsoft.com/office/powerpoint/2010/main" val="4077217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Acquiring new guests can start day one! With our Belly Bite feature your customers can target current Belly Members in close proximity to their locations. Using the Belly platform this new guest offer can be accessed by all Belly app subscribers that are not part of your customers loyalty program already</a:t>
            </a:r>
          </a:p>
          <a:p>
            <a:endParaRPr lang="en-US" dirty="0"/>
          </a:p>
          <a:p>
            <a:r>
              <a:rPr lang="en-US" dirty="0"/>
              <a:t>This means that on their first day they can be promoting to their local portion of Belly’s 2.5 million user base.</a:t>
            </a:r>
          </a:p>
        </p:txBody>
      </p:sp>
      <p:sp>
        <p:nvSpPr>
          <p:cNvPr id="4" name="Slide Number Placeholder 3"/>
          <p:cNvSpPr>
            <a:spLocks noGrp="1"/>
          </p:cNvSpPr>
          <p:nvPr>
            <p:ph type="sldNum" sz="quarter" idx="5"/>
          </p:nvPr>
        </p:nvSpPr>
        <p:spPr/>
        <p:txBody>
          <a:bodyPr/>
          <a:lstStyle/>
          <a:p>
            <a:fld id="{34DF0580-3010-704F-B0F3-E558CBA7382E}" type="slidenum">
              <a:rPr lang="en-US" smtClean="0"/>
              <a:t>10</a:t>
            </a:fld>
            <a:endParaRPr lang="en-US"/>
          </a:p>
        </p:txBody>
      </p:sp>
    </p:spTree>
    <p:extLst>
      <p:ext uri="{BB962C8B-B14F-4D97-AF65-F5344CB8AC3E}">
        <p14:creationId xmlns:p14="http://schemas.microsoft.com/office/powerpoint/2010/main" val="168206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Belly gives operators the ability to send outreach emails and mobile push notifications through the official Belly App for events, LTO’s, or Flash offers at anytime. Scheduled email templates can be automatically sent as part of the Belly program. This can deliver new guest offers to gain a future visits, as well as engage any guest that has not visited for  30, 60, and 90 days.</a:t>
            </a:r>
          </a:p>
        </p:txBody>
      </p:sp>
      <p:sp>
        <p:nvSpPr>
          <p:cNvPr id="4" name="Slide Number Placeholder 3"/>
          <p:cNvSpPr>
            <a:spLocks noGrp="1"/>
          </p:cNvSpPr>
          <p:nvPr>
            <p:ph type="sldNum" sz="quarter" idx="5"/>
          </p:nvPr>
        </p:nvSpPr>
        <p:spPr/>
        <p:txBody>
          <a:bodyPr/>
          <a:lstStyle/>
          <a:p>
            <a:fld id="{34DF0580-3010-704F-B0F3-E558CBA7382E}" type="slidenum">
              <a:rPr lang="en-US" smtClean="0"/>
              <a:t>11</a:t>
            </a:fld>
            <a:endParaRPr lang="en-US"/>
          </a:p>
        </p:txBody>
      </p:sp>
    </p:spTree>
    <p:extLst>
      <p:ext uri="{BB962C8B-B14F-4D97-AF65-F5344CB8AC3E}">
        <p14:creationId xmlns:p14="http://schemas.microsoft.com/office/powerpoint/2010/main" val="3442637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 guest frequency is only the beginning of the loyalty equation. Getting those consumers to spend more every time they visit is equally important. Belly can support this through several methods that will also help increase beverage incidents on more transactions. An example of this is to use Belly point rewards multipliers during slower windows of time or days. Using the Belly app, email templates and historical reward reports to gain higher participation on days you want more guest in your location.</a:t>
            </a:r>
          </a:p>
        </p:txBody>
      </p:sp>
      <p:sp>
        <p:nvSpPr>
          <p:cNvPr id="4" name="Slide Number Placeholder 3"/>
          <p:cNvSpPr>
            <a:spLocks noGrp="1"/>
          </p:cNvSpPr>
          <p:nvPr>
            <p:ph type="sldNum" sz="quarter" idx="5"/>
          </p:nvPr>
        </p:nvSpPr>
        <p:spPr/>
        <p:txBody>
          <a:bodyPr/>
          <a:lstStyle/>
          <a:p>
            <a:fld id="{34DF0580-3010-704F-B0F3-E558CBA7382E}" type="slidenum">
              <a:rPr lang="en-US" smtClean="0"/>
              <a:t>12</a:t>
            </a:fld>
            <a:endParaRPr lang="en-US"/>
          </a:p>
        </p:txBody>
      </p:sp>
    </p:spTree>
    <p:extLst>
      <p:ext uri="{BB962C8B-B14F-4D97-AF65-F5344CB8AC3E}">
        <p14:creationId xmlns:p14="http://schemas.microsoft.com/office/powerpoint/2010/main" val="3804877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Belly has been proven to provide success for thousands of independently owned small / medium sized businesses. Creating loyalty at single locations such as </a:t>
            </a:r>
            <a:r>
              <a:rPr lang="en-US" dirty="0" err="1"/>
              <a:t>YoFresh</a:t>
            </a:r>
            <a:r>
              <a:rPr lang="en-US" dirty="0"/>
              <a:t> or Capital City Cheesecake, or even individual operators of a larger franchise model. </a:t>
            </a:r>
          </a:p>
        </p:txBody>
      </p:sp>
      <p:sp>
        <p:nvSpPr>
          <p:cNvPr id="4" name="Slide Number Placeholder 3"/>
          <p:cNvSpPr>
            <a:spLocks noGrp="1"/>
          </p:cNvSpPr>
          <p:nvPr>
            <p:ph type="sldNum" sz="quarter" idx="5"/>
          </p:nvPr>
        </p:nvSpPr>
        <p:spPr/>
        <p:txBody>
          <a:bodyPr/>
          <a:lstStyle/>
          <a:p>
            <a:fld id="{34DF0580-3010-704F-B0F3-E558CBA7382E}" type="slidenum">
              <a:rPr lang="en-US" smtClean="0"/>
              <a:t>13</a:t>
            </a:fld>
            <a:endParaRPr lang="en-US"/>
          </a:p>
        </p:txBody>
      </p:sp>
    </p:spTree>
    <p:extLst>
      <p:ext uri="{BB962C8B-B14F-4D97-AF65-F5344CB8AC3E}">
        <p14:creationId xmlns:p14="http://schemas.microsoft.com/office/powerpoint/2010/main" val="299084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Recurrency</a:t>
            </a:r>
            <a:r>
              <a:rPr lang="en-US" dirty="0"/>
              <a:t> provides a holistic solution that a regional or national restaurant operator would need to drive incremental guest visits, increased spend, and the development of true guest loyalty. Mobile Engagement, Receipt Marketing and Crew Rewards can all be utilized collectively to further engage with your guests and get them coming back more often. </a:t>
            </a:r>
          </a:p>
        </p:txBody>
      </p:sp>
      <p:sp>
        <p:nvSpPr>
          <p:cNvPr id="4" name="Slide Number Placeholder 3"/>
          <p:cNvSpPr>
            <a:spLocks noGrp="1"/>
          </p:cNvSpPr>
          <p:nvPr>
            <p:ph type="sldNum" sz="quarter" idx="5"/>
          </p:nvPr>
        </p:nvSpPr>
        <p:spPr/>
        <p:txBody>
          <a:bodyPr/>
          <a:lstStyle/>
          <a:p>
            <a:fld id="{34DF0580-3010-704F-B0F3-E558CBA7382E}" type="slidenum">
              <a:rPr lang="en-US" smtClean="0"/>
              <a:t>14</a:t>
            </a:fld>
            <a:endParaRPr lang="en-US"/>
          </a:p>
        </p:txBody>
      </p:sp>
    </p:spTree>
    <p:extLst>
      <p:ext uri="{BB962C8B-B14F-4D97-AF65-F5344CB8AC3E}">
        <p14:creationId xmlns:p14="http://schemas.microsoft.com/office/powerpoint/2010/main" val="2949060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8595B"/>
                </a:solidFill>
                <a:ea typeface="Roboto"/>
                <a:cs typeface="Roboto"/>
                <a:sym typeface="Roboto"/>
              </a:rPr>
              <a:t>Improving guest engagement and frequency requires identifying actions taken that trigger behaviors leading to a purchase, transactional and loyalty data contained in an order, and insights derived from mapping actions to transactions. </a:t>
            </a:r>
            <a:r>
              <a:rPr lang="en-US" dirty="0" err="1">
                <a:solidFill>
                  <a:srgbClr val="58595B"/>
                </a:solidFill>
                <a:ea typeface="Roboto"/>
                <a:cs typeface="Roboto"/>
                <a:sym typeface="Roboto"/>
              </a:rPr>
              <a:t>Recurrency</a:t>
            </a:r>
            <a:r>
              <a:rPr lang="en-US" dirty="0">
                <a:solidFill>
                  <a:srgbClr val="58595B"/>
                </a:solidFill>
                <a:ea typeface="Roboto"/>
                <a:cs typeface="Roboto"/>
                <a:sym typeface="Roboto"/>
              </a:rPr>
              <a:t> is a data-driven frequency management platform that allows PepsiCo customers to easily access and activate consumer data in one place. Delivering engagement through mobile messaging and utilizing the receipt for promotion and support messaging opportunities. </a:t>
            </a:r>
          </a:p>
        </p:txBody>
      </p:sp>
      <p:sp>
        <p:nvSpPr>
          <p:cNvPr id="4" name="Slide Number Placeholder 3"/>
          <p:cNvSpPr>
            <a:spLocks noGrp="1"/>
          </p:cNvSpPr>
          <p:nvPr>
            <p:ph type="sldNum" sz="quarter" idx="5"/>
          </p:nvPr>
        </p:nvSpPr>
        <p:spPr/>
        <p:txBody>
          <a:bodyPr/>
          <a:lstStyle/>
          <a:p>
            <a:fld id="{34DF0580-3010-704F-B0F3-E558CBA7382E}" type="slidenum">
              <a:rPr lang="en-US" smtClean="0"/>
              <a:t>15</a:t>
            </a:fld>
            <a:endParaRPr lang="en-US"/>
          </a:p>
        </p:txBody>
      </p:sp>
    </p:spTree>
    <p:extLst>
      <p:ext uri="{BB962C8B-B14F-4D97-AF65-F5344CB8AC3E}">
        <p14:creationId xmlns:p14="http://schemas.microsoft.com/office/powerpoint/2010/main" val="3540309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marketing activity and methods can and should be supported by text message marketing. There are many ways to drive acquisition of new loyal guests that will extend the life of all marketing efforts. Through </a:t>
            </a:r>
            <a:r>
              <a:rPr lang="en-US" dirty="0" err="1"/>
              <a:t>Recurrency</a:t>
            </a:r>
            <a:r>
              <a:rPr lang="en-US" dirty="0"/>
              <a:t> your customer can acquire interested guests through call-to-actions on TV advertisements, FSI’s, and even their product packaging. </a:t>
            </a:r>
          </a:p>
          <a:p>
            <a:endParaRPr lang="en-US" dirty="0"/>
          </a:p>
          <a:p>
            <a:r>
              <a:rPr lang="en-US" dirty="0"/>
              <a:t>Refer-a-Friend is also a terrific way to extend the value for all of the existing loyal customers, as well as building an opt-in list that will continue to grow organically. </a:t>
            </a:r>
          </a:p>
        </p:txBody>
      </p:sp>
      <p:sp>
        <p:nvSpPr>
          <p:cNvPr id="4" name="Slide Number Placeholder 3"/>
          <p:cNvSpPr>
            <a:spLocks noGrp="1"/>
          </p:cNvSpPr>
          <p:nvPr>
            <p:ph type="sldNum" sz="quarter" idx="5"/>
          </p:nvPr>
        </p:nvSpPr>
        <p:spPr/>
        <p:txBody>
          <a:bodyPr/>
          <a:lstStyle/>
          <a:p>
            <a:fld id="{34DF0580-3010-704F-B0F3-E558CBA7382E}" type="slidenum">
              <a:rPr lang="en-US" smtClean="0"/>
              <a:t>16</a:t>
            </a:fld>
            <a:endParaRPr lang="en-US"/>
          </a:p>
        </p:txBody>
      </p:sp>
    </p:spTree>
    <p:extLst>
      <p:ext uri="{BB962C8B-B14F-4D97-AF65-F5344CB8AC3E}">
        <p14:creationId xmlns:p14="http://schemas.microsoft.com/office/powerpoint/2010/main" val="99651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a:t>
            </a:r>
            <a:r>
              <a:rPr lang="en-US" dirty="0" err="1"/>
              <a:t>Recurrency</a:t>
            </a:r>
            <a:r>
              <a:rPr lang="en-US" dirty="0"/>
              <a:t> solution, your customer can access offer redemption reports to further analyze and derive insights on guests visits, redemptions, and engagement. Utilizing this type of analysis, your customers can target and engage with guests based on last visit, offer redemption history, and other available criteria. This will also allow for your customers to offer the right level of discount or incentive based on guest activity and buying patterns. </a:t>
            </a:r>
          </a:p>
          <a:p>
            <a:endParaRPr lang="en-US" dirty="0"/>
          </a:p>
        </p:txBody>
      </p:sp>
      <p:sp>
        <p:nvSpPr>
          <p:cNvPr id="4" name="Slide Number Placeholder 3"/>
          <p:cNvSpPr>
            <a:spLocks noGrp="1"/>
          </p:cNvSpPr>
          <p:nvPr>
            <p:ph type="sldNum" sz="quarter" idx="5"/>
          </p:nvPr>
        </p:nvSpPr>
        <p:spPr/>
        <p:txBody>
          <a:bodyPr/>
          <a:lstStyle/>
          <a:p>
            <a:fld id="{34DF0580-3010-704F-B0F3-E558CBA7382E}" type="slidenum">
              <a:rPr lang="en-US" smtClean="0"/>
              <a:t>17</a:t>
            </a:fld>
            <a:endParaRPr lang="en-US"/>
          </a:p>
        </p:txBody>
      </p:sp>
    </p:spTree>
    <p:extLst>
      <p:ext uri="{BB962C8B-B14F-4D97-AF65-F5344CB8AC3E}">
        <p14:creationId xmlns:p14="http://schemas.microsoft.com/office/powerpoint/2010/main" val="3423525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your customers have the desire to promote offers that lead guests to try new products, come in at slow times of day, or increase order size. Promoting </a:t>
            </a:r>
            <a:r>
              <a:rPr lang="en-US" dirty="0" err="1"/>
              <a:t>Pepsico</a:t>
            </a:r>
            <a:r>
              <a:rPr lang="en-US" dirty="0"/>
              <a:t> products and combo deals through text message and receipt marketing opportunities will create a mutually beneficial business relationship between </a:t>
            </a:r>
            <a:r>
              <a:rPr lang="en-US" dirty="0" err="1"/>
              <a:t>Pepsico</a:t>
            </a:r>
            <a:r>
              <a:rPr lang="en-US" dirty="0"/>
              <a:t> and your customers. </a:t>
            </a:r>
          </a:p>
          <a:p>
            <a:endParaRPr lang="en-US" dirty="0"/>
          </a:p>
          <a:p>
            <a:r>
              <a:rPr lang="en-US" dirty="0" err="1"/>
              <a:t>Recurrency</a:t>
            </a:r>
            <a:r>
              <a:rPr lang="en-US" dirty="0"/>
              <a:t> will also allow for your customer to report on how these offers and outreach campaigns perform to refine offers and to review increase in average visit spend over time </a:t>
            </a:r>
          </a:p>
        </p:txBody>
      </p:sp>
      <p:sp>
        <p:nvSpPr>
          <p:cNvPr id="4" name="Slide Number Placeholder 3"/>
          <p:cNvSpPr>
            <a:spLocks noGrp="1"/>
          </p:cNvSpPr>
          <p:nvPr>
            <p:ph type="sldNum" sz="quarter" idx="5"/>
          </p:nvPr>
        </p:nvSpPr>
        <p:spPr/>
        <p:txBody>
          <a:bodyPr/>
          <a:lstStyle/>
          <a:p>
            <a:fld id="{34DF0580-3010-704F-B0F3-E558CBA7382E}" type="slidenum">
              <a:rPr lang="en-US" smtClean="0"/>
              <a:t>18</a:t>
            </a:fld>
            <a:endParaRPr lang="en-US"/>
          </a:p>
        </p:txBody>
      </p:sp>
    </p:spTree>
    <p:extLst>
      <p:ext uri="{BB962C8B-B14F-4D97-AF65-F5344CB8AC3E}">
        <p14:creationId xmlns:p14="http://schemas.microsoft.com/office/powerpoint/2010/main" val="1200086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Blimpie</a:t>
            </a:r>
            <a:r>
              <a:rPr lang="en-US" dirty="0"/>
              <a:t> and Round table have been customers for over a year that stemmed from </a:t>
            </a:r>
            <a:r>
              <a:rPr lang="en-US" dirty="0" err="1"/>
              <a:t>Pepsico</a:t>
            </a:r>
            <a:r>
              <a:rPr lang="en-US" dirty="0"/>
              <a:t> rep introductions. Within </a:t>
            </a:r>
            <a:r>
              <a:rPr lang="en-US" dirty="0" err="1"/>
              <a:t>Blimpie</a:t>
            </a:r>
            <a:r>
              <a:rPr lang="en-US" dirty="0"/>
              <a:t>, all of their locations are utilizing the text message solutions and 57 of which utilize both our Receipt products to engage pre and post purchase. Round Table has seen tremendous results over the past year utilizing only the text messaging solution to drive new and existing guests in and increase there overall order sizes. </a:t>
            </a:r>
          </a:p>
        </p:txBody>
      </p:sp>
      <p:sp>
        <p:nvSpPr>
          <p:cNvPr id="4" name="Slide Number Placeholder 3"/>
          <p:cNvSpPr>
            <a:spLocks noGrp="1"/>
          </p:cNvSpPr>
          <p:nvPr>
            <p:ph type="sldNum" sz="quarter" idx="5"/>
          </p:nvPr>
        </p:nvSpPr>
        <p:spPr/>
        <p:txBody>
          <a:bodyPr/>
          <a:lstStyle/>
          <a:p>
            <a:fld id="{34DF0580-3010-704F-B0F3-E558CBA7382E}" type="slidenum">
              <a:rPr lang="en-US" smtClean="0"/>
              <a:t>19</a:t>
            </a:fld>
            <a:endParaRPr lang="en-US"/>
          </a:p>
        </p:txBody>
      </p:sp>
    </p:spTree>
    <p:extLst>
      <p:ext uri="{BB962C8B-B14F-4D97-AF65-F5344CB8AC3E}">
        <p14:creationId xmlns:p14="http://schemas.microsoft.com/office/powerpoint/2010/main" val="3955096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understand the challenges you face, like attracting new guests, and not only keeping them, but getting them to come back more frequently, and spend more when they do. That’s why PepsiCo Food Services carefully selected </a:t>
            </a:r>
            <a:r>
              <a:rPr lang="en-US" sz="900" dirty="0" err="1"/>
              <a:t>Mobivity</a:t>
            </a:r>
            <a:r>
              <a:rPr lang="en-US" sz="900" dirty="0"/>
              <a:t> as part of our Digital Lab as a preferred partner. They are the market leaders in Guest Frequency Management and have helped hundreds of brands increase the guest visits, spend and loyalty.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In this presentation we will discuss solutions that will help address</a:t>
            </a:r>
            <a:r>
              <a:rPr lang="en-US" sz="900" baseline="0" dirty="0"/>
              <a:t> all three of these challenges. </a:t>
            </a:r>
            <a:endParaRPr lang="en-US" sz="900" dirty="0"/>
          </a:p>
          <a:p>
            <a:endParaRPr lang="en-US" dirty="0"/>
          </a:p>
        </p:txBody>
      </p:sp>
      <p:sp>
        <p:nvSpPr>
          <p:cNvPr id="4" name="Slide Number Placeholder 3"/>
          <p:cNvSpPr>
            <a:spLocks noGrp="1"/>
          </p:cNvSpPr>
          <p:nvPr>
            <p:ph type="sldNum" sz="quarter" idx="5"/>
          </p:nvPr>
        </p:nvSpPr>
        <p:spPr/>
        <p:txBody>
          <a:bodyPr/>
          <a:lstStyle/>
          <a:p>
            <a:fld id="{7F01F599-9BAD-F345-8E39-B0D92C95838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68990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F0580-3010-704F-B0F3-E558CBA7382E}" type="slidenum">
              <a:rPr lang="en-US" smtClean="0"/>
              <a:t>20</a:t>
            </a:fld>
            <a:endParaRPr lang="en-US"/>
          </a:p>
        </p:txBody>
      </p:sp>
    </p:spTree>
    <p:extLst>
      <p:ext uri="{BB962C8B-B14F-4D97-AF65-F5344CB8AC3E}">
        <p14:creationId xmlns:p14="http://schemas.microsoft.com/office/powerpoint/2010/main" val="466536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in contact with </a:t>
            </a:r>
            <a:r>
              <a:rPr lang="en-US" dirty="0" err="1"/>
              <a:t>Mobivity</a:t>
            </a:r>
            <a:r>
              <a:rPr lang="en-US" dirty="0"/>
              <a:t> to get started is extremely simple. Either the </a:t>
            </a:r>
            <a:r>
              <a:rPr lang="en-US" dirty="0" err="1"/>
              <a:t>Pepsico</a:t>
            </a:r>
            <a:r>
              <a:rPr lang="en-US" dirty="0"/>
              <a:t> rep or your customer can access the form to request for a </a:t>
            </a:r>
            <a:r>
              <a:rPr lang="en-US" dirty="0" err="1"/>
              <a:t>Mobivity</a:t>
            </a:r>
            <a:r>
              <a:rPr lang="en-US" dirty="0"/>
              <a:t> representative to get in contact. </a:t>
            </a:r>
            <a:r>
              <a:rPr lang="en-US" dirty="0" err="1"/>
              <a:t>Mobivity</a:t>
            </a:r>
            <a:r>
              <a:rPr lang="en-US" dirty="0"/>
              <a:t> will be in touch in less than 24 hours to discuss how we can help find the perfect solution for your operators and their challenges. Additional support can also be requested, such as joint meeting attendance, 1:1 demonstrations, or complete customer care with your customers after introduction. </a:t>
            </a:r>
          </a:p>
          <a:p>
            <a:endParaRPr lang="en-US" dirty="0"/>
          </a:p>
        </p:txBody>
      </p:sp>
      <p:sp>
        <p:nvSpPr>
          <p:cNvPr id="4" name="Slide Number Placeholder 3"/>
          <p:cNvSpPr>
            <a:spLocks noGrp="1"/>
          </p:cNvSpPr>
          <p:nvPr>
            <p:ph type="sldNum" sz="quarter" idx="5"/>
          </p:nvPr>
        </p:nvSpPr>
        <p:spPr/>
        <p:txBody>
          <a:bodyPr/>
          <a:lstStyle/>
          <a:p>
            <a:fld id="{34DF0580-3010-704F-B0F3-E558CBA7382E}" type="slidenum">
              <a:rPr lang="en-US" smtClean="0"/>
              <a:t>21</a:t>
            </a:fld>
            <a:endParaRPr lang="en-US"/>
          </a:p>
        </p:txBody>
      </p:sp>
    </p:spTree>
    <p:extLst>
      <p:ext uri="{BB962C8B-B14F-4D97-AF65-F5344CB8AC3E}">
        <p14:creationId xmlns:p14="http://schemas.microsoft.com/office/powerpoint/2010/main" val="4170123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a:t>
            </a:r>
            <a:r>
              <a:rPr lang="en-US" dirty="0" err="1"/>
              <a:t>Pepsico</a:t>
            </a:r>
            <a:r>
              <a:rPr lang="en-US" dirty="0"/>
              <a:t> Digital Labs, you are eligible for the Preferred Pricing with </a:t>
            </a:r>
            <a:r>
              <a:rPr lang="en-US" dirty="0" err="1"/>
              <a:t>Mobivity</a:t>
            </a:r>
            <a:r>
              <a:rPr lang="en-US" dirty="0"/>
              <a:t> as a carefully selected partner. </a:t>
            </a:r>
          </a:p>
        </p:txBody>
      </p:sp>
      <p:sp>
        <p:nvSpPr>
          <p:cNvPr id="4" name="Slide Number Placeholder 3"/>
          <p:cNvSpPr>
            <a:spLocks noGrp="1"/>
          </p:cNvSpPr>
          <p:nvPr>
            <p:ph type="sldNum" sz="quarter" idx="5"/>
          </p:nvPr>
        </p:nvSpPr>
        <p:spPr/>
        <p:txBody>
          <a:bodyPr/>
          <a:lstStyle/>
          <a:p>
            <a:fld id="{34DF0580-3010-704F-B0F3-E558CBA7382E}" type="slidenum">
              <a:rPr lang="en-US" smtClean="0"/>
              <a:t>22</a:t>
            </a:fld>
            <a:endParaRPr lang="en-US"/>
          </a:p>
        </p:txBody>
      </p:sp>
    </p:spTree>
    <p:extLst>
      <p:ext uri="{BB962C8B-B14F-4D97-AF65-F5344CB8AC3E}">
        <p14:creationId xmlns:p14="http://schemas.microsoft.com/office/powerpoint/2010/main" val="230359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aspects of </a:t>
            </a:r>
            <a:r>
              <a:rPr lang="en-US" dirty="0" err="1"/>
              <a:t>Mobivity’s</a:t>
            </a:r>
            <a:r>
              <a:rPr lang="en-US" dirty="0"/>
              <a:t> platform that caused us to select them as part of our Digital Labs was their analysis on billions of full basket POS transactions each year, and in their analysis with brands just like you, they a direct correlation between promoting high-perceived value, low cost offers that include a drink or snack with a purchase that drives longer term loyalty, frequency AND increased spend. They have seen this story play itself out in the numbers time and time again. The problem is for you as our partner, up until this point, you haven’t been able to see the true impact of your marketing efforts and dollars.</a:t>
            </a:r>
          </a:p>
          <a:p>
            <a:endParaRPr lang="en-US" dirty="0"/>
          </a:p>
        </p:txBody>
      </p:sp>
      <p:sp>
        <p:nvSpPr>
          <p:cNvPr id="4" name="Slide Number Placeholder 3"/>
          <p:cNvSpPr>
            <a:spLocks noGrp="1"/>
          </p:cNvSpPr>
          <p:nvPr>
            <p:ph type="sldNum" sz="quarter" idx="5"/>
          </p:nvPr>
        </p:nvSpPr>
        <p:spPr/>
        <p:txBody>
          <a:bodyPr/>
          <a:lstStyle/>
          <a:p>
            <a:fld id="{34DF0580-3010-704F-B0F3-E558CBA7382E}" type="slidenum">
              <a:rPr lang="en-US" smtClean="0"/>
              <a:t>3</a:t>
            </a:fld>
            <a:endParaRPr lang="en-US"/>
          </a:p>
        </p:txBody>
      </p:sp>
    </p:spTree>
    <p:extLst>
      <p:ext uri="{BB962C8B-B14F-4D97-AF65-F5344CB8AC3E}">
        <p14:creationId xmlns:p14="http://schemas.microsoft.com/office/powerpoint/2010/main" val="180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loyalty, for example. A properly executed loyalty program will hit on several key performance indicators, such as buying more often, spending more for every transaction, as well as returning more often than those that are not in the program. The key is knowing which behaviors to reward for loyalty. Most programs are based on rewarding current behaviors, which means you are likely giving away a product to someone who was content with paying full price for the same items. Instead, you need a solution that can take the learning from the billions of analyzed transactions that will make a recommendation that shapes and rewards NEW behaviors. When you do that, you end up seeing remarkable uptick in the frequency and spend of your guests.</a:t>
            </a:r>
          </a:p>
          <a:p>
            <a:endParaRPr lang="en-US" dirty="0"/>
          </a:p>
        </p:txBody>
      </p:sp>
      <p:sp>
        <p:nvSpPr>
          <p:cNvPr id="4" name="Slide Number Placeholder 3"/>
          <p:cNvSpPr>
            <a:spLocks noGrp="1"/>
          </p:cNvSpPr>
          <p:nvPr>
            <p:ph type="sldNum" sz="quarter" idx="5"/>
          </p:nvPr>
        </p:nvSpPr>
        <p:spPr/>
        <p:txBody>
          <a:bodyPr/>
          <a:lstStyle/>
          <a:p>
            <a:fld id="{34DF0580-3010-704F-B0F3-E558CBA7382E}" type="slidenum">
              <a:rPr lang="en-US" smtClean="0"/>
              <a:t>4</a:t>
            </a:fld>
            <a:endParaRPr lang="en-US"/>
          </a:p>
        </p:txBody>
      </p:sp>
    </p:spTree>
    <p:extLst>
      <p:ext uri="{BB962C8B-B14F-4D97-AF65-F5344CB8AC3E}">
        <p14:creationId xmlns:p14="http://schemas.microsoft.com/office/powerpoint/2010/main" val="25512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Pepsico</a:t>
            </a:r>
            <a:r>
              <a:rPr lang="en-US" dirty="0"/>
              <a:t> Food Services curated our preferred partners selectively in order to provide the best value for ALL of our customers. </a:t>
            </a:r>
            <a:r>
              <a:rPr lang="en-US" dirty="0" err="1"/>
              <a:t>Mobivity</a:t>
            </a:r>
            <a:r>
              <a:rPr lang="en-US" dirty="0"/>
              <a:t> brings our customers multiple solutions that will assist them in solving multiple challenges. The digitization of a paper punch card loyalty program will help our customers earn and keep every guest, providing a simple and valuable program they enjoy. Additionally, </a:t>
            </a:r>
            <a:r>
              <a:rPr lang="en-US" dirty="0" err="1"/>
              <a:t>Mobivity</a:t>
            </a:r>
            <a:r>
              <a:rPr lang="en-US" dirty="0"/>
              <a:t> takes data driven approach to each guest transaction and engagement that they encounter with their favorite brands. </a:t>
            </a:r>
          </a:p>
        </p:txBody>
      </p:sp>
      <p:sp>
        <p:nvSpPr>
          <p:cNvPr id="4" name="Slide Number Placeholder 3"/>
          <p:cNvSpPr>
            <a:spLocks noGrp="1"/>
          </p:cNvSpPr>
          <p:nvPr>
            <p:ph type="sldNum" sz="quarter" idx="5"/>
          </p:nvPr>
        </p:nvSpPr>
        <p:spPr/>
        <p:txBody>
          <a:bodyPr/>
          <a:lstStyle/>
          <a:p>
            <a:fld id="{34DF0580-3010-704F-B0F3-E558CBA7382E}" type="slidenum">
              <a:rPr lang="en-US" smtClean="0"/>
              <a:t>5</a:t>
            </a:fld>
            <a:endParaRPr lang="en-US"/>
          </a:p>
        </p:txBody>
      </p:sp>
    </p:spTree>
    <p:extLst>
      <p:ext uri="{BB962C8B-B14F-4D97-AF65-F5344CB8AC3E}">
        <p14:creationId xmlns:p14="http://schemas.microsoft.com/office/powerpoint/2010/main" val="223940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Mobivity</a:t>
            </a:r>
            <a:r>
              <a:rPr lang="en-US" dirty="0"/>
              <a:t> runs up against many different “types” of technology providers across a wide list of offerings. However, there is no other technology provider that can supply everything that </a:t>
            </a:r>
            <a:r>
              <a:rPr lang="en-US" dirty="0" err="1"/>
              <a:t>Mobivity</a:t>
            </a:r>
            <a:r>
              <a:rPr lang="en-US" dirty="0"/>
              <a:t> can with the success we have demonstrated from 1 location all the way to over 30,000 worldwide. </a:t>
            </a:r>
          </a:p>
        </p:txBody>
      </p:sp>
      <p:sp>
        <p:nvSpPr>
          <p:cNvPr id="4" name="Slide Number Placeholder 3"/>
          <p:cNvSpPr>
            <a:spLocks noGrp="1"/>
          </p:cNvSpPr>
          <p:nvPr>
            <p:ph type="sldNum" sz="quarter" idx="5"/>
          </p:nvPr>
        </p:nvSpPr>
        <p:spPr/>
        <p:txBody>
          <a:bodyPr/>
          <a:lstStyle/>
          <a:p>
            <a:fld id="{34DF0580-3010-704F-B0F3-E558CBA7382E}" type="slidenum">
              <a:rPr lang="en-US" smtClean="0"/>
              <a:t>6</a:t>
            </a:fld>
            <a:endParaRPr lang="en-US"/>
          </a:p>
        </p:txBody>
      </p:sp>
    </p:spTree>
    <p:extLst>
      <p:ext uri="{BB962C8B-B14F-4D97-AF65-F5344CB8AC3E}">
        <p14:creationId xmlns:p14="http://schemas.microsoft.com/office/powerpoint/2010/main" val="3612802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to be a part of a national or even regional restaurant chain to build a powerful loyalty program that provides value for your guests. We can help you as a small business owner create a program that will provide the capabilities to acquire and keep new guests, run your marketing automatically, and grow revenue. </a:t>
            </a:r>
          </a:p>
        </p:txBody>
      </p:sp>
      <p:sp>
        <p:nvSpPr>
          <p:cNvPr id="4" name="Slide Number Placeholder 3"/>
          <p:cNvSpPr>
            <a:spLocks noGrp="1"/>
          </p:cNvSpPr>
          <p:nvPr>
            <p:ph type="sldNum" sz="quarter" idx="5"/>
          </p:nvPr>
        </p:nvSpPr>
        <p:spPr/>
        <p:txBody>
          <a:bodyPr/>
          <a:lstStyle/>
          <a:p>
            <a:fld id="{34DF0580-3010-704F-B0F3-E558CBA7382E}" type="slidenum">
              <a:rPr lang="en-US" smtClean="0"/>
              <a:t>7</a:t>
            </a:fld>
            <a:endParaRPr lang="en-US"/>
          </a:p>
        </p:txBody>
      </p:sp>
    </p:spTree>
    <p:extLst>
      <p:ext uri="{BB962C8B-B14F-4D97-AF65-F5344CB8AC3E}">
        <p14:creationId xmlns:p14="http://schemas.microsoft.com/office/powerpoint/2010/main" val="218773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Turn occasional guests Into regulars. Merchants see customers return up to 54% more often. Easily build a network of loyal customers to drive repeat visits.</a:t>
            </a:r>
          </a:p>
          <a:p>
            <a:endParaRPr lang="en-US" dirty="0"/>
          </a:p>
          <a:p>
            <a:r>
              <a:rPr lang="en-US" dirty="0"/>
              <a:t>Build a digital customer loyalty program perfectly suited for your business. Through the tablet, your customers can easily sign up, check in, and earn points redeemable for their favorite rewards. </a:t>
            </a:r>
          </a:p>
          <a:p>
            <a:endParaRPr lang="en-US" dirty="0"/>
          </a:p>
          <a:p>
            <a:r>
              <a:rPr lang="en-US" dirty="0"/>
              <a:t>Bring back customers automatically, collect and track customer data, engage customers with automatic email campaigns, grow your social presence, and encourage online reviews. </a:t>
            </a:r>
          </a:p>
          <a:p>
            <a:endParaRPr lang="en-US" dirty="0"/>
          </a:p>
        </p:txBody>
      </p:sp>
      <p:sp>
        <p:nvSpPr>
          <p:cNvPr id="4" name="Slide Number Placeholder 3"/>
          <p:cNvSpPr>
            <a:spLocks noGrp="1"/>
          </p:cNvSpPr>
          <p:nvPr>
            <p:ph type="sldNum" sz="quarter" idx="5"/>
          </p:nvPr>
        </p:nvSpPr>
        <p:spPr/>
        <p:txBody>
          <a:bodyPr/>
          <a:lstStyle/>
          <a:p>
            <a:fld id="{34DF0580-3010-704F-B0F3-E558CBA7382E}" type="slidenum">
              <a:rPr lang="en-US" smtClean="0"/>
              <a:t>8</a:t>
            </a:fld>
            <a:endParaRPr lang="en-US"/>
          </a:p>
        </p:txBody>
      </p:sp>
    </p:spTree>
    <p:extLst>
      <p:ext uri="{BB962C8B-B14F-4D97-AF65-F5344CB8AC3E}">
        <p14:creationId xmlns:p14="http://schemas.microsoft.com/office/powerpoint/2010/main" val="347353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Belly member consumer journey you can deploy with Belly quickly and easily to solve a specific challenge you may be facing. Utilizing a cross channel approach with the email marketing driving in-store traffic during down times will not only help you as the small business owner, but also provide great value to your guest – bringing them back more often. </a:t>
            </a:r>
          </a:p>
        </p:txBody>
      </p:sp>
      <p:sp>
        <p:nvSpPr>
          <p:cNvPr id="4" name="Slide Number Placeholder 3"/>
          <p:cNvSpPr>
            <a:spLocks noGrp="1"/>
          </p:cNvSpPr>
          <p:nvPr>
            <p:ph type="sldNum" sz="quarter" idx="5"/>
          </p:nvPr>
        </p:nvSpPr>
        <p:spPr/>
        <p:txBody>
          <a:bodyPr/>
          <a:lstStyle/>
          <a:p>
            <a:fld id="{34DF0580-3010-704F-B0F3-E558CBA7382E}" type="slidenum">
              <a:rPr lang="en-US" smtClean="0"/>
              <a:t>9</a:t>
            </a:fld>
            <a:endParaRPr lang="en-US"/>
          </a:p>
        </p:txBody>
      </p:sp>
    </p:spTree>
    <p:extLst>
      <p:ext uri="{BB962C8B-B14F-4D97-AF65-F5344CB8AC3E}">
        <p14:creationId xmlns:p14="http://schemas.microsoft.com/office/powerpoint/2010/main" val="1722780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38805-1588-6346-95C1-7ACEDD55673C}"/>
              </a:ext>
            </a:extLst>
          </p:cNvPr>
          <p:cNvPicPr>
            <a:picLocks noChangeAspect="1"/>
          </p:cNvPicPr>
          <p:nvPr userDrawn="1"/>
        </p:nvPicPr>
        <p:blipFill>
          <a:blip r:embed="rId2"/>
          <a:srcRect/>
          <a:stretch/>
        </p:blipFill>
        <p:spPr>
          <a:xfrm>
            <a:off x="678" y="3429000"/>
            <a:ext cx="12190644" cy="3429000"/>
          </a:xfrm>
          <a:prstGeom prst="rect">
            <a:avLst/>
          </a:prstGeom>
        </p:spPr>
      </p:pic>
    </p:spTree>
    <p:extLst>
      <p:ext uri="{BB962C8B-B14F-4D97-AF65-F5344CB8AC3E}">
        <p14:creationId xmlns:p14="http://schemas.microsoft.com/office/powerpoint/2010/main" val="1292621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gital Lab - Standard">
    <p:bg>
      <p:bgPr>
        <a:solidFill>
          <a:srgbClr val="D8D8D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5DE749-070C-2248-AB99-56F40CBC2A5F}"/>
              </a:ext>
            </a:extLst>
          </p:cNvPr>
          <p:cNvSpPr/>
          <p:nvPr userDrawn="1"/>
        </p:nvSpPr>
        <p:spPr>
          <a:xfrm>
            <a:off x="133751" y="131805"/>
            <a:ext cx="11923293" cy="661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Graphic 3">
            <a:extLst>
              <a:ext uri="{FF2B5EF4-FFF2-40B4-BE49-F238E27FC236}">
                <a16:creationId xmlns:a16="http://schemas.microsoft.com/office/drawing/2014/main" id="{97050886-2CEA-E74C-AF80-D7D8170444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43669" y="6134436"/>
            <a:ext cx="1788958" cy="411460"/>
          </a:xfrm>
          <a:prstGeom prst="rect">
            <a:avLst/>
          </a:prstGeom>
        </p:spPr>
      </p:pic>
      <p:sp>
        <p:nvSpPr>
          <p:cNvPr id="6" name="Rectangle 5">
            <a:extLst>
              <a:ext uri="{FF2B5EF4-FFF2-40B4-BE49-F238E27FC236}">
                <a16:creationId xmlns:a16="http://schemas.microsoft.com/office/drawing/2014/main" id="{8CBF7D20-E7BB-0C44-BF5B-89B4B0C04E00}"/>
              </a:ext>
            </a:extLst>
          </p:cNvPr>
          <p:cNvSpPr/>
          <p:nvPr userDrawn="1"/>
        </p:nvSpPr>
        <p:spPr>
          <a:xfrm>
            <a:off x="11645900" y="6500177"/>
            <a:ext cx="546100" cy="45719"/>
          </a:xfrm>
          <a:prstGeom prst="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Slide Number Placeholder 5">
            <a:extLst>
              <a:ext uri="{FF2B5EF4-FFF2-40B4-BE49-F238E27FC236}">
                <a16:creationId xmlns:a16="http://schemas.microsoft.com/office/drawing/2014/main" id="{EF9E3FA6-9391-7F43-A8B5-688BDD7AC40B}"/>
              </a:ext>
            </a:extLst>
          </p:cNvPr>
          <p:cNvSpPr txBox="1">
            <a:spLocks/>
          </p:cNvSpPr>
          <p:nvPr userDrawn="1"/>
        </p:nvSpPr>
        <p:spPr>
          <a:xfrm>
            <a:off x="11557875" y="6252017"/>
            <a:ext cx="49917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175E847-72DA-5F4F-9621-8FB7F1BD2391}" type="slidenum">
              <a:rPr lang="en-US" spc="-100" smtClean="0">
                <a:solidFill>
                  <a:srgbClr val="00529C"/>
                </a:solidFill>
                <a:latin typeface="Heebo Medium" charset="0"/>
              </a:rPr>
              <a:pPr algn="l"/>
              <a:t>‹#›</a:t>
            </a:fld>
            <a:endParaRPr lang="en-US" spc="-100" dirty="0">
              <a:solidFill>
                <a:srgbClr val="00529C"/>
              </a:solidFill>
              <a:latin typeface="Heebo Medium" charset="0"/>
            </a:endParaRPr>
          </a:p>
        </p:txBody>
      </p:sp>
    </p:spTree>
    <p:extLst>
      <p:ext uri="{BB962C8B-B14F-4D97-AF65-F5344CB8AC3E}">
        <p14:creationId xmlns:p14="http://schemas.microsoft.com/office/powerpoint/2010/main" val="3060016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D8D8D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C5E4EA-DC23-47F0-95E8-635FFEE84222}"/>
              </a:ext>
            </a:extLst>
          </p:cNvPr>
          <p:cNvSpPr/>
          <p:nvPr userDrawn="1"/>
        </p:nvSpPr>
        <p:spPr>
          <a:xfrm>
            <a:off x="0" y="0"/>
            <a:ext cx="12192000" cy="68543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5DE749-070C-2248-AB99-56F40CBC2A5F}"/>
              </a:ext>
            </a:extLst>
          </p:cNvPr>
          <p:cNvSpPr/>
          <p:nvPr userDrawn="1"/>
        </p:nvSpPr>
        <p:spPr>
          <a:xfrm>
            <a:off x="133752" y="1203491"/>
            <a:ext cx="11923293" cy="552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BF7D20-E7BB-0C44-BF5B-89B4B0C04E00}"/>
              </a:ext>
            </a:extLst>
          </p:cNvPr>
          <p:cNvSpPr/>
          <p:nvPr userDrawn="1"/>
        </p:nvSpPr>
        <p:spPr>
          <a:xfrm>
            <a:off x="11645900" y="6500177"/>
            <a:ext cx="546100" cy="45719"/>
          </a:xfrm>
          <a:prstGeom prst="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Slide Number Placeholder 5">
            <a:extLst>
              <a:ext uri="{FF2B5EF4-FFF2-40B4-BE49-F238E27FC236}">
                <a16:creationId xmlns:a16="http://schemas.microsoft.com/office/drawing/2014/main" id="{EF9E3FA6-9391-7F43-A8B5-688BDD7AC40B}"/>
              </a:ext>
            </a:extLst>
          </p:cNvPr>
          <p:cNvSpPr txBox="1">
            <a:spLocks/>
          </p:cNvSpPr>
          <p:nvPr userDrawn="1"/>
        </p:nvSpPr>
        <p:spPr>
          <a:xfrm>
            <a:off x="11557875" y="6252017"/>
            <a:ext cx="49917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175E847-72DA-5F4F-9621-8FB7F1BD2391}" type="slidenum">
              <a:rPr lang="en-US" sz="1200" spc="-100" baseline="0" smtClean="0">
                <a:solidFill>
                  <a:srgbClr val="00529C"/>
                </a:solidFill>
                <a:latin typeface="Heebo Medium" charset="0"/>
              </a:rPr>
              <a:pPr algn="l"/>
              <a:t>‹#›</a:t>
            </a:fld>
            <a:endParaRPr lang="en-US" sz="1200" spc="-100" baseline="0" dirty="0">
              <a:solidFill>
                <a:srgbClr val="00529C"/>
              </a:solidFill>
              <a:latin typeface="Heebo Medium" charset="0"/>
            </a:endParaRPr>
          </a:p>
        </p:txBody>
      </p:sp>
      <p:sp>
        <p:nvSpPr>
          <p:cNvPr id="10" name="Rectangle 9">
            <a:extLst>
              <a:ext uri="{FF2B5EF4-FFF2-40B4-BE49-F238E27FC236}">
                <a16:creationId xmlns:a16="http://schemas.microsoft.com/office/drawing/2014/main" id="{7D40CE89-27EC-8C41-BF8B-955DD9C400BE}"/>
              </a:ext>
            </a:extLst>
          </p:cNvPr>
          <p:cNvSpPr/>
          <p:nvPr userDrawn="1"/>
        </p:nvSpPr>
        <p:spPr>
          <a:xfrm>
            <a:off x="133750" y="114829"/>
            <a:ext cx="11923293" cy="1104371"/>
          </a:xfrm>
          <a:prstGeom prst="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1874" y="6120454"/>
            <a:ext cx="2286001" cy="528749"/>
          </a:xfrm>
          <a:prstGeom prst="rect">
            <a:avLst/>
          </a:prstGeom>
        </p:spPr>
      </p:pic>
    </p:spTree>
    <p:extLst>
      <p:ext uri="{BB962C8B-B14F-4D97-AF65-F5344CB8AC3E}">
        <p14:creationId xmlns:p14="http://schemas.microsoft.com/office/powerpoint/2010/main" val="383581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C4618FD-763A-5742-8F61-E577EAADB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6000" y="0"/>
            <a:ext cx="11176000" cy="6858000"/>
          </a:xfrm>
          <a:prstGeom prst="rect">
            <a:avLst/>
          </a:prstGeom>
        </p:spPr>
      </p:pic>
      <p:pic>
        <p:nvPicPr>
          <p:cNvPr id="9" name="Graphic 8">
            <a:extLst>
              <a:ext uri="{FF2B5EF4-FFF2-40B4-BE49-F238E27FC236}">
                <a16:creationId xmlns:a16="http://schemas.microsoft.com/office/drawing/2014/main" id="{4BF73081-20A6-3D46-9F70-F12446F7AB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91678" y="1371115"/>
            <a:ext cx="6208643" cy="1434887"/>
          </a:xfrm>
          <a:prstGeom prst="rect">
            <a:avLst/>
          </a:prstGeom>
        </p:spPr>
      </p:pic>
    </p:spTree>
    <p:extLst>
      <p:ext uri="{BB962C8B-B14F-4D97-AF65-F5344CB8AC3E}">
        <p14:creationId xmlns:p14="http://schemas.microsoft.com/office/powerpoint/2010/main" val="291264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C4618FD-763A-5742-8F61-E577EAADB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6000" y="0"/>
            <a:ext cx="11176000" cy="6858000"/>
          </a:xfrm>
          <a:prstGeom prst="rect">
            <a:avLst/>
          </a:prstGeom>
        </p:spPr>
      </p:pic>
    </p:spTree>
    <p:extLst>
      <p:ext uri="{BB962C8B-B14F-4D97-AF65-F5344CB8AC3E}">
        <p14:creationId xmlns:p14="http://schemas.microsoft.com/office/powerpoint/2010/main" val="425766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plit-Content-Blue">
    <p:bg>
      <p:bgPr>
        <a:solidFill>
          <a:srgbClr val="00093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9C286A-4D2E-964F-AE99-A630F9824D26}"/>
              </a:ext>
            </a:extLst>
          </p:cNvPr>
          <p:cNvSpPr>
            <a:spLocks noGrp="1"/>
          </p:cNvSpPr>
          <p:nvPr>
            <p:ph type="pic" sz="quarter" idx="16"/>
          </p:nvPr>
        </p:nvSpPr>
        <p:spPr>
          <a:xfrm>
            <a:off x="6096000" y="0"/>
            <a:ext cx="6096000" cy="6858000"/>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11B1D35B-C855-1543-8D81-F99B51AE173A}"/>
              </a:ext>
            </a:extLst>
          </p:cNvPr>
          <p:cNvSpPr>
            <a:spLocks noGrp="1"/>
          </p:cNvSpPr>
          <p:nvPr>
            <p:ph type="sldNum" sz="quarter" idx="12"/>
          </p:nvPr>
        </p:nvSpPr>
        <p:spPr>
          <a:xfrm>
            <a:off x="11637818" y="6446520"/>
            <a:ext cx="554182" cy="274955"/>
          </a:xfrm>
          <a:prstGeom prst="rect">
            <a:avLst/>
          </a:prstGeom>
        </p:spPr>
        <p:txBody>
          <a:bodyPr anchor="ctr"/>
          <a:lstStyle>
            <a:lvl1pPr algn="ctr">
              <a:defRPr sz="9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fld id="{078E2A7B-A495-D745-8195-12E3C645BA16}" type="slidenum">
              <a:rPr lang="en-US" smtClean="0">
                <a:solidFill>
                  <a:prstClr val="white"/>
                </a:solidFill>
              </a:rPr>
              <a:pPr/>
              <a:t>‹#›</a:t>
            </a:fld>
            <a:endParaRPr lang="en-US" dirty="0">
              <a:solidFill>
                <a:prstClr val="white"/>
              </a:solidFill>
            </a:endParaRPr>
          </a:p>
        </p:txBody>
      </p:sp>
      <p:pic>
        <p:nvPicPr>
          <p:cNvPr id="11" name="Graphic 10">
            <a:extLst>
              <a:ext uri="{FF2B5EF4-FFF2-40B4-BE49-F238E27FC236}">
                <a16:creationId xmlns:a16="http://schemas.microsoft.com/office/drawing/2014/main" id="{100E314F-5B91-0944-9B47-8166999884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Text Placeholder 13">
            <a:extLst>
              <a:ext uri="{FF2B5EF4-FFF2-40B4-BE49-F238E27FC236}">
                <a16:creationId xmlns:a16="http://schemas.microsoft.com/office/drawing/2014/main" id="{AB99C0D6-B85F-6843-88C5-480938C09E5D}"/>
              </a:ext>
            </a:extLst>
          </p:cNvPr>
          <p:cNvSpPr>
            <a:spLocks noGrp="1"/>
          </p:cNvSpPr>
          <p:nvPr>
            <p:ph type="body" sz="quarter" idx="10"/>
          </p:nvPr>
        </p:nvSpPr>
        <p:spPr>
          <a:xfrm>
            <a:off x="684351" y="1491215"/>
            <a:ext cx="3843594" cy="1619733"/>
          </a:xfrm>
          <a:prstGeom prst="rect">
            <a:avLst/>
          </a:prstGeom>
          <a:noFill/>
        </p:spPr>
        <p:txBody>
          <a:bodyPr lIns="0" tIns="0" rIns="0" bIns="0">
            <a:normAutofit/>
          </a:bodyPr>
          <a:lstStyle>
            <a:lvl1pPr marL="0" indent="0">
              <a:buNone/>
              <a:defRPr sz="5400" b="0" i="0">
                <a:solidFill>
                  <a:srgbClr val="19A3DE"/>
                </a:solidFill>
                <a:latin typeface="Roboto Thin" panose="02000000000000000000" pitchFamily="2" charset="0"/>
                <a:ea typeface="Roboto Thin" panose="02000000000000000000" pitchFamily="2" charset="0"/>
                <a:cs typeface="Roboto" panose="02000000000000000000" pitchFamily="2" charset="0"/>
              </a:defRPr>
            </a:lvl1pPr>
            <a:lvl2pPr marL="4572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2pPr>
            <a:lvl3pPr marL="9144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3pPr>
            <a:lvl4pPr marL="13716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4pPr>
            <a:lvl5pPr marL="18288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5pPr>
          </a:lstStyle>
          <a:p>
            <a:pPr lvl="0"/>
            <a:r>
              <a:rPr lang="en-US" dirty="0"/>
              <a:t>Edit Master text styles</a:t>
            </a:r>
          </a:p>
        </p:txBody>
      </p:sp>
      <p:sp>
        <p:nvSpPr>
          <p:cNvPr id="16" name="Text Placeholder 13">
            <a:extLst>
              <a:ext uri="{FF2B5EF4-FFF2-40B4-BE49-F238E27FC236}">
                <a16:creationId xmlns:a16="http://schemas.microsoft.com/office/drawing/2014/main" id="{C7C73539-6947-6D46-9AF3-D844B0EA0392}"/>
              </a:ext>
            </a:extLst>
          </p:cNvPr>
          <p:cNvSpPr>
            <a:spLocks noGrp="1"/>
          </p:cNvSpPr>
          <p:nvPr>
            <p:ph type="body" sz="quarter" idx="14" hasCustomPrompt="1"/>
          </p:nvPr>
        </p:nvSpPr>
        <p:spPr>
          <a:xfrm>
            <a:off x="318822" y="3218966"/>
            <a:ext cx="3843337" cy="2187575"/>
          </a:xfrm>
          <a:prstGeom prst="rect">
            <a:avLst/>
          </a:prstGeom>
        </p:spPr>
        <p:txBody>
          <a:bodyPr lIns="0" tIns="0" rIns="0" bIns="0">
            <a:normAutofit/>
          </a:bodyPr>
          <a:lstStyle>
            <a:lvl1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1pPr>
            <a:lvl2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2pPr>
            <a:lvl3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3pPr>
            <a:lvl4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4pPr>
            <a:lvl5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5pPr>
          </a:lstStyle>
          <a:p>
            <a:pPr lvl="0"/>
            <a:r>
              <a:rPr lang="en-US" dirty="0"/>
              <a:t>Edit Master text </a:t>
            </a:r>
            <a:br>
              <a:rPr lang="en-US" dirty="0"/>
            </a:br>
            <a:r>
              <a:rPr lang="en-US" dirty="0"/>
              <a:t>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3">
            <a:extLst>
              <a:ext uri="{FF2B5EF4-FFF2-40B4-BE49-F238E27FC236}">
                <a16:creationId xmlns:a16="http://schemas.microsoft.com/office/drawing/2014/main" id="{9EDC75A7-E25F-A448-B95B-B997A1141E30}"/>
              </a:ext>
            </a:extLst>
          </p:cNvPr>
          <p:cNvSpPr>
            <a:spLocks noGrp="1"/>
          </p:cNvSpPr>
          <p:nvPr>
            <p:ph type="body" sz="quarter" idx="15"/>
          </p:nvPr>
        </p:nvSpPr>
        <p:spPr>
          <a:xfrm>
            <a:off x="6739463" y="1491215"/>
            <a:ext cx="3843594" cy="1619733"/>
          </a:xfrm>
          <a:prstGeom prst="rect">
            <a:avLst/>
          </a:prstGeom>
          <a:noFill/>
        </p:spPr>
        <p:txBody>
          <a:bodyPr lIns="0" tIns="0" rIns="0" bIns="0">
            <a:normAutofit/>
          </a:bodyPr>
          <a:lstStyle>
            <a:lvl1pPr marL="0" indent="0">
              <a:buNone/>
              <a:defRPr sz="5400" b="0" i="0">
                <a:solidFill>
                  <a:schemeClr val="bg1"/>
                </a:solidFill>
                <a:latin typeface="Roboto Thin" panose="02000000000000000000" pitchFamily="2" charset="0"/>
                <a:ea typeface="Roboto Thin" panose="02000000000000000000" pitchFamily="2" charset="0"/>
                <a:cs typeface="Roboto" panose="02000000000000000000" pitchFamily="2" charset="0"/>
              </a:defRPr>
            </a:lvl1pPr>
            <a:lvl2pPr marL="4572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2pPr>
            <a:lvl3pPr marL="9144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3pPr>
            <a:lvl4pPr marL="13716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4pPr>
            <a:lvl5pPr marL="18288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5pPr>
          </a:lstStyle>
          <a:p>
            <a:pPr lvl="0"/>
            <a:r>
              <a:rPr lang="en-US" dirty="0"/>
              <a:t>Edit Master text styles</a:t>
            </a:r>
          </a:p>
        </p:txBody>
      </p:sp>
    </p:spTree>
    <p:extLst>
      <p:ext uri="{BB962C8B-B14F-4D97-AF65-F5344CB8AC3E}">
        <p14:creationId xmlns:p14="http://schemas.microsoft.com/office/powerpoint/2010/main" val="463933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plit-Content-Light-Blue">
    <p:bg>
      <p:bgPr>
        <a:solidFill>
          <a:srgbClr val="0009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6B1DE7-812A-A94B-B277-E29FF3ED7E44}"/>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Graphic 14">
            <a:extLst>
              <a:ext uri="{FF2B5EF4-FFF2-40B4-BE49-F238E27FC236}">
                <a16:creationId xmlns:a16="http://schemas.microsoft.com/office/drawing/2014/main" id="{3E899EEB-11D5-1345-BE46-03F1B5EBC5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2" name="Text Placeholder 13">
            <a:extLst>
              <a:ext uri="{FF2B5EF4-FFF2-40B4-BE49-F238E27FC236}">
                <a16:creationId xmlns:a16="http://schemas.microsoft.com/office/drawing/2014/main" id="{E885D8F4-F65F-ED4D-992D-78978C6BBD63}"/>
              </a:ext>
            </a:extLst>
          </p:cNvPr>
          <p:cNvSpPr>
            <a:spLocks noGrp="1"/>
          </p:cNvSpPr>
          <p:nvPr>
            <p:ph type="body" sz="quarter" idx="10"/>
          </p:nvPr>
        </p:nvSpPr>
        <p:spPr>
          <a:xfrm>
            <a:off x="684351" y="1491215"/>
            <a:ext cx="3843594" cy="1619733"/>
          </a:xfrm>
          <a:prstGeom prst="rect">
            <a:avLst/>
          </a:prstGeom>
          <a:noFill/>
        </p:spPr>
        <p:txBody>
          <a:bodyPr lIns="0" tIns="0" rIns="0" bIns="0">
            <a:normAutofit/>
          </a:bodyPr>
          <a:lstStyle>
            <a:lvl1pPr marL="0" indent="0">
              <a:buNone/>
              <a:defRPr sz="5400" b="0" i="0">
                <a:solidFill>
                  <a:srgbClr val="19A3DE"/>
                </a:solidFill>
                <a:latin typeface="Roboto Thin" panose="02000000000000000000" pitchFamily="2" charset="0"/>
                <a:ea typeface="Roboto Thin" panose="02000000000000000000" pitchFamily="2" charset="0"/>
                <a:cs typeface="Roboto" panose="02000000000000000000" pitchFamily="2" charset="0"/>
              </a:defRPr>
            </a:lvl1pPr>
            <a:lvl2pPr marL="4572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2pPr>
            <a:lvl3pPr marL="9144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3pPr>
            <a:lvl4pPr marL="13716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4pPr>
            <a:lvl5pPr marL="18288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5pPr>
          </a:lstStyle>
          <a:p>
            <a:pPr lvl="0"/>
            <a:r>
              <a:rPr lang="en-US" dirty="0"/>
              <a:t>Edit Master text styles</a:t>
            </a:r>
          </a:p>
        </p:txBody>
      </p:sp>
      <p:sp>
        <p:nvSpPr>
          <p:cNvPr id="14" name="Text Placeholder 13">
            <a:extLst>
              <a:ext uri="{FF2B5EF4-FFF2-40B4-BE49-F238E27FC236}">
                <a16:creationId xmlns:a16="http://schemas.microsoft.com/office/drawing/2014/main" id="{60564271-C23E-584E-BF37-FB2A4494B8A9}"/>
              </a:ext>
            </a:extLst>
          </p:cNvPr>
          <p:cNvSpPr>
            <a:spLocks noGrp="1"/>
          </p:cNvSpPr>
          <p:nvPr>
            <p:ph type="body" sz="quarter" idx="14" hasCustomPrompt="1"/>
          </p:nvPr>
        </p:nvSpPr>
        <p:spPr>
          <a:xfrm>
            <a:off x="318822" y="3218966"/>
            <a:ext cx="3843337" cy="2187575"/>
          </a:xfrm>
          <a:prstGeom prst="rect">
            <a:avLst/>
          </a:prstGeom>
        </p:spPr>
        <p:txBody>
          <a:bodyPr lIns="0" tIns="0" rIns="0" bIns="0">
            <a:normAutofit/>
          </a:bodyPr>
          <a:lstStyle>
            <a:lvl1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1pPr>
            <a:lvl2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2pPr>
            <a:lvl3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3pPr>
            <a:lvl4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4pPr>
            <a:lvl5pPr marL="400050" indent="-161925">
              <a:buSzPct val="70000"/>
              <a:buFont typeface="Arial" panose="020B0604020202020204" pitchFamily="34" charset="0"/>
              <a:buChar char="•"/>
              <a:tabLst/>
              <a:defRPr sz="1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5pPr>
          </a:lstStyle>
          <a:p>
            <a:pPr lvl="0"/>
            <a:r>
              <a:rPr lang="en-US" dirty="0"/>
              <a:t>Edit Master text </a:t>
            </a:r>
            <a:br>
              <a:rPr lang="en-US" dirty="0"/>
            </a:br>
            <a:r>
              <a:rPr lang="en-US" dirty="0"/>
              <a:t>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ABF221BC-DB58-AE4D-9E84-CA48C296D4CF}"/>
              </a:ext>
            </a:extLst>
          </p:cNvPr>
          <p:cNvSpPr>
            <a:spLocks noGrp="1"/>
          </p:cNvSpPr>
          <p:nvPr>
            <p:ph type="sldNum" sz="quarter" idx="12"/>
          </p:nvPr>
        </p:nvSpPr>
        <p:spPr>
          <a:xfrm>
            <a:off x="11637818" y="6446520"/>
            <a:ext cx="554182" cy="274955"/>
          </a:xfrm>
          <a:prstGeom prst="rect">
            <a:avLst/>
          </a:prstGeom>
        </p:spPr>
        <p:txBody>
          <a:bodyPr anchor="ctr"/>
          <a:lstStyle>
            <a:lvl1pPr algn="ctr">
              <a:defRPr sz="9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fld id="{078E2A7B-A495-D745-8195-12E3C645BA16}" type="slidenum">
              <a:rPr lang="en-US" smtClean="0">
                <a:solidFill>
                  <a:prstClr val="white"/>
                </a:solidFill>
              </a:rPr>
              <a:pPr/>
              <a:t>‹#›</a:t>
            </a:fld>
            <a:endParaRPr lang="en-US" dirty="0">
              <a:solidFill>
                <a:prstClr val="white"/>
              </a:solidFill>
            </a:endParaRPr>
          </a:p>
        </p:txBody>
      </p:sp>
      <p:sp>
        <p:nvSpPr>
          <p:cNvPr id="13" name="Text Placeholder 13">
            <a:extLst>
              <a:ext uri="{FF2B5EF4-FFF2-40B4-BE49-F238E27FC236}">
                <a16:creationId xmlns:a16="http://schemas.microsoft.com/office/drawing/2014/main" id="{253426E7-FC0F-834A-AE3E-DC0BE9F44296}"/>
              </a:ext>
            </a:extLst>
          </p:cNvPr>
          <p:cNvSpPr>
            <a:spLocks noGrp="1"/>
          </p:cNvSpPr>
          <p:nvPr>
            <p:ph type="body" sz="quarter" idx="15"/>
          </p:nvPr>
        </p:nvSpPr>
        <p:spPr>
          <a:xfrm>
            <a:off x="6739463" y="1491215"/>
            <a:ext cx="3843594" cy="1619733"/>
          </a:xfrm>
          <a:prstGeom prst="rect">
            <a:avLst/>
          </a:prstGeom>
          <a:noFill/>
        </p:spPr>
        <p:txBody>
          <a:bodyPr lIns="0" tIns="0" rIns="0" bIns="0">
            <a:normAutofit/>
          </a:bodyPr>
          <a:lstStyle>
            <a:lvl1pPr marL="0" indent="0">
              <a:buNone/>
              <a:defRPr sz="5400" b="0" i="0">
                <a:solidFill>
                  <a:srgbClr val="000932"/>
                </a:solidFill>
                <a:latin typeface="Roboto Thin" panose="02000000000000000000" pitchFamily="2" charset="0"/>
                <a:ea typeface="Roboto Thin" panose="02000000000000000000" pitchFamily="2" charset="0"/>
                <a:cs typeface="Roboto" panose="02000000000000000000" pitchFamily="2" charset="0"/>
              </a:defRPr>
            </a:lvl1pPr>
            <a:lvl2pPr marL="4572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2pPr>
            <a:lvl3pPr marL="9144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3pPr>
            <a:lvl4pPr marL="13716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4pPr>
            <a:lvl5pPr marL="18288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5pPr>
          </a:lstStyle>
          <a:p>
            <a:pPr lvl="0"/>
            <a:r>
              <a:rPr lang="en-US" dirty="0"/>
              <a:t>Edit Master text styles</a:t>
            </a:r>
          </a:p>
        </p:txBody>
      </p:sp>
    </p:spTree>
    <p:extLst>
      <p:ext uri="{BB962C8B-B14F-4D97-AF65-F5344CB8AC3E}">
        <p14:creationId xmlns:p14="http://schemas.microsoft.com/office/powerpoint/2010/main" val="484595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ransition-2">
    <p:bg>
      <p:bgPr>
        <a:solidFill>
          <a:srgbClr val="00093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021B5F-D646-B740-89FF-0D0B81B2EF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F88265A-19A0-834E-B517-729A32FA507B}"/>
              </a:ext>
            </a:extLst>
          </p:cNvPr>
          <p:cNvSpPr>
            <a:spLocks noGrp="1"/>
          </p:cNvSpPr>
          <p:nvPr>
            <p:ph type="sldNum" sz="quarter" idx="12"/>
          </p:nvPr>
        </p:nvSpPr>
        <p:spPr>
          <a:xfrm>
            <a:off x="11637818" y="6446520"/>
            <a:ext cx="554182" cy="274955"/>
          </a:xfrm>
          <a:prstGeom prst="rect">
            <a:avLst/>
          </a:prstGeom>
        </p:spPr>
        <p:txBody>
          <a:bodyPr anchor="ctr"/>
          <a:lstStyle>
            <a:lvl1pPr algn="ctr">
              <a:defRPr sz="9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fld id="{078E2A7B-A495-D745-8195-12E3C645BA16}" type="slidenum">
              <a:rPr lang="en-US" smtClean="0">
                <a:solidFill>
                  <a:prstClr val="white"/>
                </a:solidFill>
              </a:rPr>
              <a:pPr/>
              <a:t>‹#›</a:t>
            </a:fld>
            <a:endParaRPr lang="en-US" dirty="0">
              <a:solidFill>
                <a:prstClr val="white"/>
              </a:solidFill>
            </a:endParaRPr>
          </a:p>
        </p:txBody>
      </p:sp>
      <p:sp>
        <p:nvSpPr>
          <p:cNvPr id="5" name="Text Placeholder 13">
            <a:extLst>
              <a:ext uri="{FF2B5EF4-FFF2-40B4-BE49-F238E27FC236}">
                <a16:creationId xmlns:a16="http://schemas.microsoft.com/office/drawing/2014/main" id="{D91BD465-12DE-E744-A11A-37B254B36651}"/>
              </a:ext>
            </a:extLst>
          </p:cNvPr>
          <p:cNvSpPr>
            <a:spLocks noGrp="1"/>
          </p:cNvSpPr>
          <p:nvPr>
            <p:ph type="body" sz="quarter" idx="10"/>
          </p:nvPr>
        </p:nvSpPr>
        <p:spPr>
          <a:xfrm>
            <a:off x="706121" y="1491215"/>
            <a:ext cx="7218678" cy="2242585"/>
          </a:xfrm>
          <a:prstGeom prst="rect">
            <a:avLst/>
          </a:prstGeom>
          <a:noFill/>
        </p:spPr>
        <p:txBody>
          <a:bodyPr lIns="0" tIns="0" rIns="0" bIns="0">
            <a:normAutofit/>
          </a:bodyPr>
          <a:lstStyle>
            <a:lvl1pPr marL="0" indent="0">
              <a:buNone/>
              <a:defRPr sz="3600" b="0" i="0">
                <a:solidFill>
                  <a:srgbClr val="19A3DE"/>
                </a:solidFill>
                <a:latin typeface="Roboto Thin" panose="02000000000000000000" pitchFamily="2" charset="0"/>
                <a:ea typeface="Roboto Thin" panose="02000000000000000000" pitchFamily="2" charset="0"/>
                <a:cs typeface="Roboto" panose="02000000000000000000" pitchFamily="2" charset="0"/>
              </a:defRPr>
            </a:lvl1pPr>
            <a:lvl2pPr marL="4572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2pPr>
            <a:lvl3pPr marL="9144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3pPr>
            <a:lvl4pPr marL="13716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4pPr>
            <a:lvl5pPr marL="1828800" indent="0">
              <a:buNone/>
              <a:defRPr b="0" i="0">
                <a:solidFill>
                  <a:srgbClr val="19A3DE"/>
                </a:solidFill>
                <a:latin typeface="Roboto Thin" panose="02000000000000000000" pitchFamily="2" charset="0"/>
                <a:ea typeface="Roboto Thin" panose="02000000000000000000" pitchFamily="2" charset="0"/>
                <a:cs typeface="Roboto" panose="02000000000000000000" pitchFamily="2" charset="0"/>
              </a:defRPr>
            </a:lvl5pPr>
          </a:lstStyle>
          <a:p>
            <a:pPr lvl="0"/>
            <a:r>
              <a:rPr lang="en-US" dirty="0"/>
              <a:t>Edit Master text styles</a:t>
            </a:r>
          </a:p>
        </p:txBody>
      </p:sp>
      <p:sp>
        <p:nvSpPr>
          <p:cNvPr id="8" name="TextBox 7">
            <a:extLst>
              <a:ext uri="{FF2B5EF4-FFF2-40B4-BE49-F238E27FC236}">
                <a16:creationId xmlns:a16="http://schemas.microsoft.com/office/drawing/2014/main" id="{C641DE0E-BA7A-BA48-922D-AC6D3A8C521D}"/>
              </a:ext>
            </a:extLst>
          </p:cNvPr>
          <p:cNvSpPr txBox="1"/>
          <p:nvPr userDrawn="1"/>
        </p:nvSpPr>
        <p:spPr>
          <a:xfrm>
            <a:off x="640807" y="283942"/>
            <a:ext cx="3843594" cy="307777"/>
          </a:xfrm>
          <a:prstGeom prst="rect">
            <a:avLst/>
          </a:prstGeom>
          <a:noFill/>
        </p:spPr>
        <p:txBody>
          <a:bodyPr wrap="square" rtlCol="0">
            <a:spAutoFit/>
          </a:bodyPr>
          <a:lstStyle/>
          <a:p>
            <a:r>
              <a:rPr lang="en-US" sz="1400" dirty="0">
                <a:solidFill>
                  <a:srgbClr val="19A3DE"/>
                </a:solidFill>
                <a:latin typeface="Roboto Condensed Light" panose="02000000000000000000" pitchFamily="2" charset="0"/>
                <a:ea typeface="Roboto Condensed Light" panose="02000000000000000000" pitchFamily="2" charset="0"/>
                <a:cs typeface="Roboto" panose="02000000000000000000" pitchFamily="2" charset="0"/>
              </a:rPr>
              <a:t>PepsiCo Foodservice </a:t>
            </a:r>
            <a:r>
              <a:rPr lang="en-US" sz="1400" b="1" dirty="0">
                <a:solidFill>
                  <a:srgbClr val="19A3DE"/>
                </a:solidFill>
                <a:latin typeface="Roboto Condensed" panose="02000000000000000000" pitchFamily="2" charset="0"/>
                <a:ea typeface="Roboto Condensed" panose="02000000000000000000" pitchFamily="2" charset="0"/>
                <a:cs typeface="Roboto Condensed" panose="02000000000000000000" pitchFamily="2" charset="0"/>
              </a:rPr>
              <a:t>Digital Lab</a:t>
            </a:r>
          </a:p>
        </p:txBody>
      </p:sp>
    </p:spTree>
    <p:extLst>
      <p:ext uri="{BB962C8B-B14F-4D97-AF65-F5344CB8AC3E}">
        <p14:creationId xmlns:p14="http://schemas.microsoft.com/office/powerpoint/2010/main" val="278140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838AC-A49E-3C44-95B1-3F739A04F0DD}" type="datetimeFigureOut">
              <a:rPr lang="en-US" smtClean="0">
                <a:solidFill>
                  <a:prstClr val="black"/>
                </a:solidFill>
              </a:rPr>
              <a:pPr/>
              <a:t>9/30/2019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821458A-B68B-B645-B193-5C7AABA891F9}" type="slidenum">
              <a:rPr lang="en-US" smtClean="0">
                <a:solidFill>
                  <a:prstClr val="black"/>
                </a:solidFill>
              </a:rPr>
              <a:pPr/>
              <a:t>‹#›</a:t>
            </a:fld>
            <a:endParaRPr lang="en-US">
              <a:solidFill>
                <a:prstClr val="black"/>
              </a:solidFill>
            </a:endParaRPr>
          </a:p>
        </p:txBody>
      </p:sp>
      <p:pic>
        <p:nvPicPr>
          <p:cNvPr id="5" name="Picture 4">
            <a:extLst>
              <a:ext uri="{FF2B5EF4-FFF2-40B4-BE49-F238E27FC236}">
                <a16:creationId xmlns:a16="http://schemas.microsoft.com/office/drawing/2014/main" id="{1BD72CC9-75DF-4060-A79C-4B107B8DE0A1}"/>
              </a:ext>
            </a:extLst>
          </p:cNvPr>
          <p:cNvPicPr>
            <a:picLocks noChangeAspect="1"/>
          </p:cNvPicPr>
          <p:nvPr userDrawn="1"/>
        </p:nvPicPr>
        <p:blipFill>
          <a:blip r:embed="rId2"/>
          <a:srcRect/>
          <a:stretch/>
        </p:blipFill>
        <p:spPr>
          <a:xfrm>
            <a:off x="236" y="0"/>
            <a:ext cx="12190644" cy="6858000"/>
          </a:xfrm>
          <a:prstGeom prst="rect">
            <a:avLst/>
          </a:prstGeom>
        </p:spPr>
      </p:pic>
      <p:pic>
        <p:nvPicPr>
          <p:cNvPr id="6" name="Picture 2">
            <a:extLst>
              <a:ext uri="{FF2B5EF4-FFF2-40B4-BE49-F238E27FC236}">
                <a16:creationId xmlns:a16="http://schemas.microsoft.com/office/drawing/2014/main" id="{06174539-28FA-9B46-B845-15298869734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p:blipFill>
        <p:spPr bwMode="auto">
          <a:xfrm>
            <a:off x="9611172" y="151247"/>
            <a:ext cx="2199828" cy="50596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85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63606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56" r:id="rId3"/>
    <p:sldLayoutId id="2147483683" r:id="rId4"/>
    <p:sldLayoutId id="2147483684" r:id="rId5"/>
    <p:sldLayoutId id="2147483685" r:id="rId6"/>
    <p:sldLayoutId id="2147483686" r:id="rId7"/>
    <p:sldLayoutId id="2147483687" r:id="rId8"/>
    <p:sldLayoutId id="214748368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4.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tiff"/></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23.png"/><Relationship Id="rId7" Type="http://schemas.openxmlformats.org/officeDocument/2006/relationships/image" Target="../media/image101.jpeg"/><Relationship Id="rId12"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0.jpeg"/><Relationship Id="rId11" Type="http://schemas.openxmlformats.org/officeDocument/2006/relationships/image" Target="../media/image105.pn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jpeg"/></Relationships>
</file>

<file path=ppt/slides/_rels/slide18.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107.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3.png"/><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7.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16.svg"/><Relationship Id="rId5" Type="http://schemas.openxmlformats.org/officeDocument/2006/relationships/image" Target="../media/image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image" Target="../media/image118.emf"/><Relationship Id="rId7" Type="http://schemas.openxmlformats.org/officeDocument/2006/relationships/image" Target="../media/image122.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 Id="rId9" Type="http://schemas.openxmlformats.org/officeDocument/2006/relationships/image" Target="../media/image124.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tiff"/><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2.tiff"/><Relationship Id="rId3" Type="http://schemas.openxmlformats.org/officeDocument/2006/relationships/image" Target="../media/image23.png"/><Relationship Id="rId7" Type="http://schemas.openxmlformats.org/officeDocument/2006/relationships/image" Target="../media/image36.tiff"/><Relationship Id="rId12" Type="http://schemas.openxmlformats.org/officeDocument/2006/relationships/image" Target="../media/image41.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image" Target="../media/image34.tiff"/><Relationship Id="rId10" Type="http://schemas.openxmlformats.org/officeDocument/2006/relationships/image" Target="../media/image39.tiff"/><Relationship Id="rId4" Type="http://schemas.openxmlformats.org/officeDocument/2006/relationships/image" Target="../media/image33.png"/><Relationship Id="rId9" Type="http://schemas.openxmlformats.org/officeDocument/2006/relationships/image" Target="../media/image38.tif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png"/><Relationship Id="rId7"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7.emf"/><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emf"/><Relationship Id="rId18" Type="http://schemas.openxmlformats.org/officeDocument/2006/relationships/image" Target="../media/image67.tiff"/><Relationship Id="rId3" Type="http://schemas.openxmlformats.org/officeDocument/2006/relationships/image" Target="../media/image53.png"/><Relationship Id="rId21" Type="http://schemas.openxmlformats.org/officeDocument/2006/relationships/image" Target="../media/image70.tiff"/><Relationship Id="rId7" Type="http://schemas.openxmlformats.org/officeDocument/2006/relationships/image" Target="../media/image57.png"/><Relationship Id="rId12" Type="http://schemas.microsoft.com/office/2007/relationships/hdphoto" Target="../media/hdphoto1.wdp"/><Relationship Id="rId17" Type="http://schemas.openxmlformats.org/officeDocument/2006/relationships/image" Target="../media/image66.png"/><Relationship Id="rId2" Type="http://schemas.openxmlformats.org/officeDocument/2006/relationships/notesSlide" Target="../notesSlides/notesSlide9.xml"/><Relationship Id="rId16" Type="http://schemas.openxmlformats.org/officeDocument/2006/relationships/image" Target="../media/image65.emf"/><Relationship Id="rId20"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3.png"/><Relationship Id="rId5" Type="http://schemas.openxmlformats.org/officeDocument/2006/relationships/image" Target="../media/image55.png"/><Relationship Id="rId15" Type="http://schemas.openxmlformats.org/officeDocument/2006/relationships/image" Target="../media/image64.emf"/><Relationship Id="rId23" Type="http://schemas.openxmlformats.org/officeDocument/2006/relationships/image" Target="../media/image72.tiff"/><Relationship Id="rId10" Type="http://schemas.openxmlformats.org/officeDocument/2006/relationships/image" Target="../media/image60.emf"/><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3.emf"/><Relationship Id="rId22" Type="http://schemas.openxmlformats.org/officeDocument/2006/relationships/image" Target="../media/image7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1589C97-DF77-1247-8184-EC5F1B584A53}"/>
              </a:ext>
            </a:extLst>
          </p:cNvPr>
          <p:cNvSpPr txBox="1">
            <a:spLocks/>
          </p:cNvSpPr>
          <p:nvPr/>
        </p:nvSpPr>
        <p:spPr>
          <a:xfrm>
            <a:off x="1851823" y="5899791"/>
            <a:ext cx="8488354" cy="188182"/>
          </a:xfrm>
          <a:prstGeom prst="rect">
            <a:avLst/>
          </a:prstGeom>
        </p:spPr>
        <p:txBody>
          <a:bodyPr vert="horz" lIns="76200" tIns="38100" rIns="76200" bIns="38100" rtlCol="0" anchor="ct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000" dirty="0">
                <a:solidFill>
                  <a:schemeClr val="bg1"/>
                </a:solidFill>
                <a:latin typeface="Franklin Gothic Medium Regular" charset="0"/>
                <a:ea typeface="Franklin Gothic Medium Regular" charset="0"/>
                <a:cs typeface="Franklin Gothic Medium Regular" charset="0"/>
              </a:rPr>
              <a:t>PEPSICO FOODSERVICE DIGITAL LAB PLAYBOOK | </a:t>
            </a:r>
            <a:fld id="{BEFCE98A-EEBE-0D4E-8B0C-38B86FF3BB85}" type="datetime4">
              <a:rPr lang="en-US" sz="1000">
                <a:solidFill>
                  <a:schemeClr val="bg1"/>
                </a:solidFill>
                <a:latin typeface="Franklin Gothic Medium Regular" charset="0"/>
                <a:ea typeface="Franklin Gothic Medium Regular" charset="0"/>
                <a:cs typeface="Franklin Gothic Medium Regular" charset="0"/>
              </a:rPr>
              <a:pPr marL="0" indent="0" algn="ctr">
                <a:buNone/>
              </a:pPr>
              <a:t>September 30, 2019</a:t>
            </a:fld>
            <a:endParaRPr lang="en-US" sz="1000" dirty="0">
              <a:solidFill>
                <a:schemeClr val="bg1"/>
              </a:solidFill>
              <a:latin typeface="Franklin Gothic Medium Regular" charset="0"/>
              <a:ea typeface="Franklin Gothic Medium Regular" charset="0"/>
              <a:cs typeface="Franklin Gothic Medium Regular" charset="0"/>
            </a:endParaRPr>
          </a:p>
        </p:txBody>
      </p:sp>
      <p:pic>
        <p:nvPicPr>
          <p:cNvPr id="9" name="Picture 7" descr="Picture 7">
            <a:extLst>
              <a:ext uri="{FF2B5EF4-FFF2-40B4-BE49-F238E27FC236}">
                <a16:creationId xmlns:a16="http://schemas.microsoft.com/office/drawing/2014/main" id="{33534800-1F75-AC4B-A953-DDFDE072FD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5611" y="6261344"/>
            <a:ext cx="1040778" cy="358523"/>
          </a:xfrm>
          <a:prstGeom prst="rect">
            <a:avLst/>
          </a:prstGeom>
          <a:ln w="12700">
            <a:miter lim="400000"/>
          </a:ln>
        </p:spPr>
      </p:pic>
      <p:sp>
        <p:nvSpPr>
          <p:cNvPr id="10" name="TextBox 9">
            <a:extLst>
              <a:ext uri="{FF2B5EF4-FFF2-40B4-BE49-F238E27FC236}">
                <a16:creationId xmlns:a16="http://schemas.microsoft.com/office/drawing/2014/main" id="{4C948DFE-4964-2148-B85D-4DF1D9BD3D73}"/>
              </a:ext>
            </a:extLst>
          </p:cNvPr>
          <p:cNvSpPr txBox="1"/>
          <p:nvPr/>
        </p:nvSpPr>
        <p:spPr>
          <a:xfrm>
            <a:off x="342900" y="3864623"/>
            <a:ext cx="11468100" cy="1135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9531" tIns="59531" rIns="59531" bIns="59531" numCol="1" spcCol="38100" rtlCol="0" anchor="ctr">
            <a:spAutoFit/>
          </a:bodyPr>
          <a:lstStyle/>
          <a:p>
            <a:pPr algn="ctr" defTabSz="684582" hangingPunct="0"/>
            <a:r>
              <a:rPr lang="en-US" sz="3600" b="1" dirty="0">
                <a:solidFill>
                  <a:schemeClr val="bg1"/>
                </a:solidFill>
                <a:latin typeface="Franklin Gothic Demi" panose="020B0603020102020204" pitchFamily="34" charset="0"/>
                <a:sym typeface="Helvetica Neue"/>
              </a:rPr>
              <a:t>PepsiCo Digital Preferred Partner Playbook: Mobivity</a:t>
            </a:r>
          </a:p>
          <a:p>
            <a:pPr algn="ctr" defTabSz="684582" hangingPunct="0"/>
            <a:r>
              <a:rPr lang="en-US" sz="2800" dirty="0">
                <a:solidFill>
                  <a:schemeClr val="bg1"/>
                </a:solidFill>
                <a:latin typeface="Franklin Gothic Book" panose="020B0503020102020204" pitchFamily="34" charset="0"/>
                <a:sym typeface="Helvetica Neue"/>
              </a:rPr>
              <a:t>Helping Partners Increase Consumer Frequency, Spend &amp; Loyalty</a:t>
            </a:r>
          </a:p>
        </p:txBody>
      </p:sp>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342900" y="853298"/>
            <a:ext cx="5343525" cy="12290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A3278D4-03C8-456A-8BD0-8861C3CF2A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373236" y="1019413"/>
            <a:ext cx="4521958" cy="1183245"/>
          </a:xfrm>
          <a:prstGeom prst="rect">
            <a:avLst/>
          </a:prstGeom>
          <a:noFill/>
          <a:extLst>
            <a:ext uri="{909E8E84-426E-40DD-AFC4-6F175D3DCCD1}">
              <a14:hiddenFill xmlns:a14="http://schemas.microsoft.com/office/drawing/2010/main">
                <a:solidFill>
                  <a:srgbClr val="FFFFFF"/>
                </a:solidFill>
              </a14:hiddenFill>
            </a:ext>
          </a:extLst>
        </p:spPr>
      </p:pic>
      <p:sp>
        <p:nvSpPr>
          <p:cNvPr id="12" name="Plus 2">
            <a:extLst>
              <a:ext uri="{FF2B5EF4-FFF2-40B4-BE49-F238E27FC236}">
                <a16:creationId xmlns:a16="http://schemas.microsoft.com/office/drawing/2014/main" id="{64D42BB0-7E49-4101-A784-54D533BE7AAB}"/>
              </a:ext>
            </a:extLst>
          </p:cNvPr>
          <p:cNvSpPr/>
          <p:nvPr/>
        </p:nvSpPr>
        <p:spPr>
          <a:xfrm>
            <a:off x="6229580" y="1336748"/>
            <a:ext cx="600501" cy="625028"/>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246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FB3438-607F-194E-AA16-87CAFB7FEC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900" y="6247797"/>
            <a:ext cx="2657199" cy="441814"/>
          </a:xfrm>
          <a:prstGeom prst="rect">
            <a:avLst/>
          </a:prstGeom>
        </p:spPr>
      </p:pic>
      <p:sp>
        <p:nvSpPr>
          <p:cNvPr id="13" name="Title 8">
            <a:extLst>
              <a:ext uri="{FF2B5EF4-FFF2-40B4-BE49-F238E27FC236}">
                <a16:creationId xmlns:a16="http://schemas.microsoft.com/office/drawing/2014/main" id="{FF5065EB-AC10-C348-B459-F80C94B06837}"/>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dirty="0">
                <a:latin typeface="Franklin Gothic Medium" panose="020B0603020102020204" pitchFamily="34" charset="0"/>
              </a:rPr>
              <a:t>The Challenges You Face:</a:t>
            </a:r>
            <a:r>
              <a:rPr lang="en-US" sz="3600" b="1" dirty="0">
                <a:latin typeface="Franklin Gothic Demi" panose="020B0603020102020204" pitchFamily="34" charset="0"/>
              </a:rPr>
              <a:t> Acquiring New Guests</a:t>
            </a:r>
          </a:p>
        </p:txBody>
      </p:sp>
      <p:pic>
        <p:nvPicPr>
          <p:cNvPr id="3" name="Picture 2" descr="A screenshot of a computer screen&#10;&#10;Description automatically generated">
            <a:extLst>
              <a:ext uri="{FF2B5EF4-FFF2-40B4-BE49-F238E27FC236}">
                <a16:creationId xmlns:a16="http://schemas.microsoft.com/office/drawing/2014/main" id="{B50CFE4B-7CBA-D34B-8B0D-EC8C9C4EFE07}"/>
              </a:ext>
            </a:extLst>
          </p:cNvPr>
          <p:cNvPicPr>
            <a:picLocks noChangeAspect="1"/>
          </p:cNvPicPr>
          <p:nvPr/>
        </p:nvPicPr>
        <p:blipFill>
          <a:blip r:embed="rId4"/>
          <a:stretch>
            <a:fillRect/>
          </a:stretch>
        </p:blipFill>
        <p:spPr>
          <a:xfrm>
            <a:off x="5803393" y="1541829"/>
            <a:ext cx="6510528" cy="4073766"/>
          </a:xfrm>
          <a:prstGeom prst="rect">
            <a:avLst/>
          </a:prstGeom>
        </p:spPr>
      </p:pic>
      <p:sp>
        <p:nvSpPr>
          <p:cNvPr id="5" name="TextBox 4">
            <a:extLst>
              <a:ext uri="{FF2B5EF4-FFF2-40B4-BE49-F238E27FC236}">
                <a16:creationId xmlns:a16="http://schemas.microsoft.com/office/drawing/2014/main" id="{61179040-F5E2-5C4B-8BA8-F78BFE3FB515}"/>
              </a:ext>
            </a:extLst>
          </p:cNvPr>
          <p:cNvSpPr txBox="1"/>
          <p:nvPr/>
        </p:nvSpPr>
        <p:spPr>
          <a:xfrm>
            <a:off x="584752" y="1327055"/>
            <a:ext cx="5312608" cy="547842"/>
          </a:xfrm>
          <a:prstGeom prst="rect">
            <a:avLst/>
          </a:prstGeom>
          <a:noFill/>
        </p:spPr>
        <p:txBody>
          <a:bodyPr wrap="none" rtlCol="0">
            <a:spAutoFit/>
          </a:bodyPr>
          <a:lstStyle/>
          <a:p>
            <a:pPr>
              <a:lnSpc>
                <a:spcPts val="4000"/>
              </a:lnSpc>
              <a:spcAft>
                <a:spcPts val="800"/>
              </a:spcAft>
            </a:pPr>
            <a:r>
              <a:rPr lang="en-US" sz="2400" b="1" dirty="0">
                <a:solidFill>
                  <a:srgbClr val="00529C"/>
                </a:solidFill>
                <a:latin typeface="Franklin Gothic Book" panose="020B0503020102020204" pitchFamily="34" charset="0"/>
                <a:cs typeface="Calibri" panose="020F0502020204030204" pitchFamily="34" charset="0"/>
              </a:rPr>
              <a:t>Using </a:t>
            </a:r>
            <a:r>
              <a:rPr lang="en-US" sz="2400" b="1" u="sng" dirty="0">
                <a:solidFill>
                  <a:srgbClr val="00529C"/>
                </a:solidFill>
                <a:latin typeface="Franklin Gothic Book" panose="020B0503020102020204" pitchFamily="34" charset="0"/>
                <a:cs typeface="Calibri" panose="020F0502020204030204" pitchFamily="34" charset="0"/>
              </a:rPr>
              <a:t>Belly Bites</a:t>
            </a:r>
            <a:r>
              <a:rPr lang="en-US" sz="2400" b="1" dirty="0">
                <a:solidFill>
                  <a:srgbClr val="00529C"/>
                </a:solidFill>
                <a:latin typeface="Franklin Gothic Book" panose="020B0503020102020204" pitchFamily="34" charset="0"/>
                <a:cs typeface="Calibri" panose="020F0502020204030204" pitchFamily="34" charset="0"/>
              </a:rPr>
              <a:t> to Acquire New Guests</a:t>
            </a:r>
            <a:endParaRPr lang="en-US" dirty="0">
              <a:solidFill>
                <a:srgbClr val="00529C"/>
              </a:solidFill>
              <a:latin typeface="Franklin Gothic Book" panose="020B05030201020202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045DBC60-7472-094F-A5E7-340EDCE4D855}"/>
              </a:ext>
            </a:extLst>
          </p:cNvPr>
          <p:cNvPicPr>
            <a:picLocks noChangeAspect="1"/>
          </p:cNvPicPr>
          <p:nvPr/>
        </p:nvPicPr>
        <p:blipFill>
          <a:blip r:embed="rId5"/>
          <a:stretch>
            <a:fillRect/>
          </a:stretch>
        </p:blipFill>
        <p:spPr>
          <a:xfrm>
            <a:off x="593172" y="2321821"/>
            <a:ext cx="866774" cy="866774"/>
          </a:xfrm>
          <a:prstGeom prst="rect">
            <a:avLst/>
          </a:prstGeom>
        </p:spPr>
      </p:pic>
      <p:pic>
        <p:nvPicPr>
          <p:cNvPr id="20" name="Picture 19">
            <a:extLst>
              <a:ext uri="{FF2B5EF4-FFF2-40B4-BE49-F238E27FC236}">
                <a16:creationId xmlns:a16="http://schemas.microsoft.com/office/drawing/2014/main" id="{DC4DEFD8-3A60-4C48-B86F-403AAD30E1D7}"/>
              </a:ext>
            </a:extLst>
          </p:cNvPr>
          <p:cNvPicPr>
            <a:picLocks noChangeAspect="1"/>
          </p:cNvPicPr>
          <p:nvPr/>
        </p:nvPicPr>
        <p:blipFill>
          <a:blip r:embed="rId6"/>
          <a:srcRect/>
          <a:stretch/>
        </p:blipFill>
        <p:spPr>
          <a:xfrm>
            <a:off x="593172" y="3595557"/>
            <a:ext cx="866774" cy="866774"/>
          </a:xfrm>
          <a:prstGeom prst="rect">
            <a:avLst/>
          </a:prstGeom>
        </p:spPr>
      </p:pic>
      <p:pic>
        <p:nvPicPr>
          <p:cNvPr id="21" name="Picture 20">
            <a:extLst>
              <a:ext uri="{FF2B5EF4-FFF2-40B4-BE49-F238E27FC236}">
                <a16:creationId xmlns:a16="http://schemas.microsoft.com/office/drawing/2014/main" id="{65CF1E79-C1FA-1848-8CD0-5B4A398555AF}"/>
              </a:ext>
            </a:extLst>
          </p:cNvPr>
          <p:cNvPicPr>
            <a:picLocks noChangeAspect="1"/>
          </p:cNvPicPr>
          <p:nvPr/>
        </p:nvPicPr>
        <p:blipFill>
          <a:blip r:embed="rId7"/>
          <a:srcRect/>
          <a:stretch/>
        </p:blipFill>
        <p:spPr>
          <a:xfrm>
            <a:off x="584752" y="4861161"/>
            <a:ext cx="866774" cy="866774"/>
          </a:xfrm>
          <a:prstGeom prst="rect">
            <a:avLst/>
          </a:prstGeom>
        </p:spPr>
      </p:pic>
      <p:sp>
        <p:nvSpPr>
          <p:cNvPr id="22" name="TextBox 21">
            <a:extLst>
              <a:ext uri="{FF2B5EF4-FFF2-40B4-BE49-F238E27FC236}">
                <a16:creationId xmlns:a16="http://schemas.microsoft.com/office/drawing/2014/main" id="{0317258B-A978-324C-9904-D7DFB10CC8DB}"/>
              </a:ext>
            </a:extLst>
          </p:cNvPr>
          <p:cNvSpPr txBox="1"/>
          <p:nvPr/>
        </p:nvSpPr>
        <p:spPr>
          <a:xfrm>
            <a:off x="1772788" y="2323815"/>
            <a:ext cx="4323212" cy="1077218"/>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Create:</a:t>
            </a:r>
            <a:r>
              <a:rPr lang="en-US" sz="1600" b="1" dirty="0">
                <a:solidFill>
                  <a:srgbClr val="58595B"/>
                </a:solidFill>
                <a:latin typeface="Franklin Gothic Book" panose="020B0503020102020204" pitchFamily="34" charset="0"/>
                <a:cs typeface="Calibri" panose="020F0502020204030204" pitchFamily="34" charset="0"/>
              </a:rPr>
              <a:t> Belly Bites </a:t>
            </a:r>
            <a:r>
              <a:rPr lang="en-US" sz="1600" dirty="0">
                <a:solidFill>
                  <a:srgbClr val="58595B"/>
                </a:solidFill>
                <a:latin typeface="Franklin Gothic Book" panose="020B0503020102020204" pitchFamily="34" charset="0"/>
                <a:cs typeface="Calibri" panose="020F0502020204030204" pitchFamily="34" charset="0"/>
              </a:rPr>
              <a:t>is a way target nearby Belly members with a strong offer to attract new guests into your business —Show off what you’ve got, and begin growing your guest list.</a:t>
            </a:r>
          </a:p>
        </p:txBody>
      </p:sp>
      <p:sp>
        <p:nvSpPr>
          <p:cNvPr id="23" name="TextBox 22">
            <a:extLst>
              <a:ext uri="{FF2B5EF4-FFF2-40B4-BE49-F238E27FC236}">
                <a16:creationId xmlns:a16="http://schemas.microsoft.com/office/drawing/2014/main" id="{10D2A41E-86C8-EB46-9D28-586AAE29BA6D}"/>
              </a:ext>
            </a:extLst>
          </p:cNvPr>
          <p:cNvSpPr txBox="1"/>
          <p:nvPr/>
        </p:nvSpPr>
        <p:spPr>
          <a:xfrm>
            <a:off x="1772788" y="3591646"/>
            <a:ext cx="4323212" cy="830997"/>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Promote:</a:t>
            </a:r>
            <a:r>
              <a:rPr lang="en-US" sz="1600" b="1" dirty="0">
                <a:solidFill>
                  <a:srgbClr val="58595B"/>
                </a:solidFill>
                <a:latin typeface="Franklin Gothic Book" panose="020B0503020102020204" pitchFamily="34" charset="0"/>
                <a:cs typeface="Calibri" panose="020F0502020204030204" pitchFamily="34" charset="0"/>
              </a:rPr>
              <a:t> </a:t>
            </a:r>
            <a:r>
              <a:rPr lang="en-US" sz="1600" dirty="0">
                <a:solidFill>
                  <a:srgbClr val="58595B"/>
                </a:solidFill>
                <a:latin typeface="Franklin Gothic Book" panose="020B0503020102020204" pitchFamily="34" charset="0"/>
                <a:cs typeface="Calibri" panose="020F0502020204030204" pitchFamily="34" charset="0"/>
              </a:rPr>
              <a:t>We’ll advertise your Bite to Belly members who haven’t visited your business and send you new guests each month.</a:t>
            </a:r>
          </a:p>
        </p:txBody>
      </p:sp>
      <p:sp>
        <p:nvSpPr>
          <p:cNvPr id="24" name="TextBox 23">
            <a:extLst>
              <a:ext uri="{FF2B5EF4-FFF2-40B4-BE49-F238E27FC236}">
                <a16:creationId xmlns:a16="http://schemas.microsoft.com/office/drawing/2014/main" id="{01DC1685-0097-2D48-B4A8-134D6AEA8648}"/>
              </a:ext>
            </a:extLst>
          </p:cNvPr>
          <p:cNvSpPr txBox="1"/>
          <p:nvPr/>
        </p:nvSpPr>
        <p:spPr>
          <a:xfrm>
            <a:off x="1772788" y="4864902"/>
            <a:ext cx="4323212" cy="830997"/>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Track:</a:t>
            </a:r>
            <a:r>
              <a:rPr lang="en-US" sz="1600" b="1" dirty="0">
                <a:solidFill>
                  <a:srgbClr val="58595B"/>
                </a:solidFill>
                <a:latin typeface="Franklin Gothic Book" panose="020B0503020102020204" pitchFamily="34" charset="0"/>
                <a:cs typeface="Calibri" panose="020F0502020204030204" pitchFamily="34" charset="0"/>
              </a:rPr>
              <a:t> </a:t>
            </a:r>
            <a:r>
              <a:rPr lang="en-US" sz="1600" dirty="0">
                <a:solidFill>
                  <a:srgbClr val="58595B"/>
                </a:solidFill>
                <a:latin typeface="Franklin Gothic Book" panose="020B0503020102020204" pitchFamily="34" charset="0"/>
                <a:cs typeface="Calibri" panose="020F0502020204030204" pitchFamily="34" charset="0"/>
              </a:rPr>
              <a:t>See the number of impressions your Bite receives, who visits your business, and how many members became repeat consumers</a:t>
            </a:r>
          </a:p>
        </p:txBody>
      </p:sp>
    </p:spTree>
    <p:extLst>
      <p:ext uri="{BB962C8B-B14F-4D97-AF65-F5344CB8AC3E}">
        <p14:creationId xmlns:p14="http://schemas.microsoft.com/office/powerpoint/2010/main" val="119503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FB3438-607F-194E-AA16-87CAFB7FEC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900" y="6247797"/>
            <a:ext cx="2657199" cy="441814"/>
          </a:xfrm>
          <a:prstGeom prst="rect">
            <a:avLst/>
          </a:prstGeom>
        </p:spPr>
      </p:pic>
      <p:sp>
        <p:nvSpPr>
          <p:cNvPr id="13" name="Title 8">
            <a:extLst>
              <a:ext uri="{FF2B5EF4-FFF2-40B4-BE49-F238E27FC236}">
                <a16:creationId xmlns:a16="http://schemas.microsoft.com/office/drawing/2014/main" id="{FF5065EB-AC10-C348-B459-F80C94B06837}"/>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dirty="0">
                <a:latin typeface="Franklin Gothic Medium" panose="020B0603020102020204" pitchFamily="34" charset="0"/>
              </a:rPr>
              <a:t>The Challenges You Face:</a:t>
            </a:r>
            <a:r>
              <a:rPr lang="en-US" sz="3600" b="1" dirty="0">
                <a:latin typeface="Franklin Gothic Demi" panose="020B0603020102020204" pitchFamily="34" charset="0"/>
              </a:rPr>
              <a:t> Increasing Returning Guests</a:t>
            </a:r>
          </a:p>
        </p:txBody>
      </p:sp>
      <p:pic>
        <p:nvPicPr>
          <p:cNvPr id="4" name="Picture 3">
            <a:extLst>
              <a:ext uri="{FF2B5EF4-FFF2-40B4-BE49-F238E27FC236}">
                <a16:creationId xmlns:a16="http://schemas.microsoft.com/office/drawing/2014/main" id="{F1999A34-C48D-1F43-9FA7-23CB622B848B}"/>
              </a:ext>
            </a:extLst>
          </p:cNvPr>
          <p:cNvPicPr>
            <a:picLocks noChangeAspect="1"/>
          </p:cNvPicPr>
          <p:nvPr/>
        </p:nvPicPr>
        <p:blipFill>
          <a:blip r:embed="rId4"/>
          <a:srcRect/>
          <a:stretch/>
        </p:blipFill>
        <p:spPr>
          <a:xfrm>
            <a:off x="6561915" y="1870848"/>
            <a:ext cx="5630085" cy="3715856"/>
          </a:xfrm>
          <a:prstGeom prst="rect">
            <a:avLst/>
          </a:prstGeom>
        </p:spPr>
      </p:pic>
      <p:sp>
        <p:nvSpPr>
          <p:cNvPr id="5" name="TextBox 4">
            <a:extLst>
              <a:ext uri="{FF2B5EF4-FFF2-40B4-BE49-F238E27FC236}">
                <a16:creationId xmlns:a16="http://schemas.microsoft.com/office/drawing/2014/main" id="{B6A2B236-E27D-8D4F-932D-0F65B1ECB0F3}"/>
              </a:ext>
            </a:extLst>
          </p:cNvPr>
          <p:cNvSpPr txBox="1"/>
          <p:nvPr/>
        </p:nvSpPr>
        <p:spPr>
          <a:xfrm>
            <a:off x="584752" y="1335080"/>
            <a:ext cx="5515677" cy="547842"/>
          </a:xfrm>
          <a:prstGeom prst="rect">
            <a:avLst/>
          </a:prstGeom>
          <a:noFill/>
        </p:spPr>
        <p:txBody>
          <a:bodyPr wrap="none" rtlCol="0">
            <a:spAutoFit/>
          </a:bodyPr>
          <a:lstStyle/>
          <a:p>
            <a:pPr>
              <a:lnSpc>
                <a:spcPts val="4000"/>
              </a:lnSpc>
              <a:spcAft>
                <a:spcPts val="800"/>
              </a:spcAft>
            </a:pPr>
            <a:r>
              <a:rPr lang="en-US" sz="2400" b="1" dirty="0">
                <a:solidFill>
                  <a:srgbClr val="00529C"/>
                </a:solidFill>
                <a:latin typeface="Franklin Gothic Book" panose="020B0503020102020204" pitchFamily="34" charset="0"/>
                <a:cs typeface="Calibri" panose="020F0502020204030204" pitchFamily="34" charset="0"/>
              </a:rPr>
              <a:t>Bring Your Guests Back with </a:t>
            </a:r>
            <a:r>
              <a:rPr lang="en-US" sz="2400" b="1" u="sng" dirty="0">
                <a:solidFill>
                  <a:srgbClr val="00529C"/>
                </a:solidFill>
                <a:latin typeface="Franklin Gothic Book" panose="020B0503020102020204" pitchFamily="34" charset="0"/>
                <a:cs typeface="Calibri" panose="020F0502020204030204" pitchFamily="34" charset="0"/>
              </a:rPr>
              <a:t>Auto-Engage</a:t>
            </a:r>
            <a:endParaRPr lang="en-US" u="sng" dirty="0">
              <a:solidFill>
                <a:srgbClr val="00529C"/>
              </a:solidFill>
              <a:latin typeface="Franklin Gothic Book" panose="020B050302010202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B3593DC3-CBA9-F445-A4E7-6F28A1EAADBC}"/>
              </a:ext>
            </a:extLst>
          </p:cNvPr>
          <p:cNvPicPr>
            <a:picLocks noChangeAspect="1"/>
          </p:cNvPicPr>
          <p:nvPr/>
        </p:nvPicPr>
        <p:blipFill>
          <a:blip r:embed="rId5"/>
          <a:srcRect/>
          <a:stretch/>
        </p:blipFill>
        <p:spPr>
          <a:xfrm>
            <a:off x="579922" y="2314785"/>
            <a:ext cx="866774" cy="866774"/>
          </a:xfrm>
          <a:prstGeom prst="rect">
            <a:avLst/>
          </a:prstGeom>
        </p:spPr>
      </p:pic>
      <p:pic>
        <p:nvPicPr>
          <p:cNvPr id="7" name="Picture 6">
            <a:extLst>
              <a:ext uri="{FF2B5EF4-FFF2-40B4-BE49-F238E27FC236}">
                <a16:creationId xmlns:a16="http://schemas.microsoft.com/office/drawing/2014/main" id="{F0183CD9-674C-CD43-997F-052A41030834}"/>
              </a:ext>
            </a:extLst>
          </p:cNvPr>
          <p:cNvPicPr>
            <a:picLocks noChangeAspect="1"/>
          </p:cNvPicPr>
          <p:nvPr/>
        </p:nvPicPr>
        <p:blipFill>
          <a:blip r:embed="rId6"/>
          <a:srcRect/>
          <a:stretch/>
        </p:blipFill>
        <p:spPr>
          <a:xfrm>
            <a:off x="579922" y="3592116"/>
            <a:ext cx="866774" cy="866774"/>
          </a:xfrm>
          <a:prstGeom prst="rect">
            <a:avLst/>
          </a:prstGeom>
        </p:spPr>
      </p:pic>
      <p:pic>
        <p:nvPicPr>
          <p:cNvPr id="8" name="Picture 7">
            <a:extLst>
              <a:ext uri="{FF2B5EF4-FFF2-40B4-BE49-F238E27FC236}">
                <a16:creationId xmlns:a16="http://schemas.microsoft.com/office/drawing/2014/main" id="{26B9ADC1-3023-9949-A313-C2AEEF327CC9}"/>
              </a:ext>
            </a:extLst>
          </p:cNvPr>
          <p:cNvPicPr>
            <a:picLocks noChangeAspect="1"/>
          </p:cNvPicPr>
          <p:nvPr/>
        </p:nvPicPr>
        <p:blipFill>
          <a:blip r:embed="rId7"/>
          <a:srcRect/>
          <a:stretch/>
        </p:blipFill>
        <p:spPr>
          <a:xfrm>
            <a:off x="579922" y="4869448"/>
            <a:ext cx="866774" cy="866774"/>
          </a:xfrm>
          <a:prstGeom prst="rect">
            <a:avLst/>
          </a:prstGeom>
        </p:spPr>
      </p:pic>
      <p:sp>
        <p:nvSpPr>
          <p:cNvPr id="9" name="TextBox 8">
            <a:extLst>
              <a:ext uri="{FF2B5EF4-FFF2-40B4-BE49-F238E27FC236}">
                <a16:creationId xmlns:a16="http://schemas.microsoft.com/office/drawing/2014/main" id="{2EFCC79A-DCC3-684F-B39A-079E1F3E7384}"/>
              </a:ext>
            </a:extLst>
          </p:cNvPr>
          <p:cNvSpPr txBox="1"/>
          <p:nvPr/>
        </p:nvSpPr>
        <p:spPr>
          <a:xfrm>
            <a:off x="1759538" y="2330031"/>
            <a:ext cx="4336462" cy="1323439"/>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Bring Back Up to 10% of Disengaged Consumers:</a:t>
            </a:r>
            <a:r>
              <a:rPr lang="en-US" sz="1600" b="1" dirty="0">
                <a:solidFill>
                  <a:srgbClr val="58595B"/>
                </a:solidFill>
                <a:latin typeface="Franklin Gothic Book" panose="020B0503020102020204" pitchFamily="34" charset="0"/>
                <a:cs typeface="Calibri" panose="020F0502020204030204" pitchFamily="34" charset="0"/>
              </a:rPr>
              <a:t> </a:t>
            </a:r>
            <a:r>
              <a:rPr lang="en-US" sz="1600" dirty="0">
                <a:solidFill>
                  <a:srgbClr val="58595B"/>
                </a:solidFill>
                <a:latin typeface="Franklin Gothic Book" panose="020B0503020102020204" pitchFamily="34" charset="0"/>
                <a:cs typeface="Calibri" panose="020F0502020204030204" pitchFamily="34" charset="0"/>
              </a:rPr>
              <a:t>On average, Operators who run Auto-Engage campaigns see a 28% open rate while re-engaging up to 10% of guests that have reduced visitations.</a:t>
            </a:r>
          </a:p>
        </p:txBody>
      </p:sp>
      <p:sp>
        <p:nvSpPr>
          <p:cNvPr id="10" name="TextBox 9">
            <a:extLst>
              <a:ext uri="{FF2B5EF4-FFF2-40B4-BE49-F238E27FC236}">
                <a16:creationId xmlns:a16="http://schemas.microsoft.com/office/drawing/2014/main" id="{A4538713-F790-2E42-9818-6DCE32019B4C}"/>
              </a:ext>
            </a:extLst>
          </p:cNvPr>
          <p:cNvSpPr txBox="1"/>
          <p:nvPr/>
        </p:nvSpPr>
        <p:spPr>
          <a:xfrm>
            <a:off x="1759538" y="3587264"/>
            <a:ext cx="4336462" cy="1077218"/>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Turn New Guests Into Loyal Guests:</a:t>
            </a:r>
            <a:r>
              <a:rPr lang="en-US" sz="1600" b="1" dirty="0">
                <a:solidFill>
                  <a:srgbClr val="58595B"/>
                </a:solidFill>
                <a:latin typeface="Franklin Gothic Book" panose="020B0503020102020204" pitchFamily="34" charset="0"/>
                <a:cs typeface="Calibri" panose="020F0502020204030204" pitchFamily="34" charset="0"/>
              </a:rPr>
              <a:t> </a:t>
            </a:r>
            <a:r>
              <a:rPr lang="en-US" sz="1600" dirty="0">
                <a:solidFill>
                  <a:srgbClr val="58595B"/>
                </a:solidFill>
                <a:latin typeface="Franklin Gothic Book" panose="020B0503020102020204" pitchFamily="34" charset="0"/>
                <a:cs typeface="Calibri" panose="020F0502020204030204" pitchFamily="34" charset="0"/>
              </a:rPr>
              <a:t>Auto-Engage incentivizes first time visitors to return, ensuring that they’ll become a loyal guests to your business.</a:t>
            </a:r>
          </a:p>
        </p:txBody>
      </p:sp>
      <p:sp>
        <p:nvSpPr>
          <p:cNvPr id="11" name="TextBox 10">
            <a:extLst>
              <a:ext uri="{FF2B5EF4-FFF2-40B4-BE49-F238E27FC236}">
                <a16:creationId xmlns:a16="http://schemas.microsoft.com/office/drawing/2014/main" id="{149B4106-3ABA-434E-B7E2-95016C557F13}"/>
              </a:ext>
            </a:extLst>
          </p:cNvPr>
          <p:cNvSpPr txBox="1"/>
          <p:nvPr/>
        </p:nvSpPr>
        <p:spPr>
          <a:xfrm>
            <a:off x="1759538" y="4869448"/>
            <a:ext cx="4336462" cy="1077218"/>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Results You Can Track and Understand:</a:t>
            </a:r>
            <a:r>
              <a:rPr lang="en-US" sz="1600" b="1" dirty="0">
                <a:solidFill>
                  <a:srgbClr val="58595B"/>
                </a:solidFill>
                <a:latin typeface="Franklin Gothic Book" panose="020B0503020102020204" pitchFamily="34" charset="0"/>
                <a:cs typeface="Calibri" panose="020F0502020204030204" pitchFamily="34" charset="0"/>
              </a:rPr>
              <a:t> </a:t>
            </a:r>
            <a:r>
              <a:rPr lang="en-US" sz="1600" dirty="0">
                <a:solidFill>
                  <a:srgbClr val="58595B"/>
                </a:solidFill>
                <a:latin typeface="Franklin Gothic Book" panose="020B0503020102020204" pitchFamily="34" charset="0"/>
                <a:cs typeface="Calibri" panose="020F0502020204030204" pitchFamily="34" charset="0"/>
              </a:rPr>
              <a:t>Measure how many consumers received your offer, opened your email and visited your business to redeem.</a:t>
            </a:r>
          </a:p>
        </p:txBody>
      </p:sp>
    </p:spTree>
    <p:extLst>
      <p:ext uri="{BB962C8B-B14F-4D97-AF65-F5344CB8AC3E}">
        <p14:creationId xmlns:p14="http://schemas.microsoft.com/office/powerpoint/2010/main" val="388474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FB3438-607F-194E-AA16-87CAFB7FEC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900" y="6247797"/>
            <a:ext cx="2657199" cy="441814"/>
          </a:xfrm>
          <a:prstGeom prst="rect">
            <a:avLst/>
          </a:prstGeom>
        </p:spPr>
      </p:pic>
      <p:sp>
        <p:nvSpPr>
          <p:cNvPr id="13" name="Title 8">
            <a:extLst>
              <a:ext uri="{FF2B5EF4-FFF2-40B4-BE49-F238E27FC236}">
                <a16:creationId xmlns:a16="http://schemas.microsoft.com/office/drawing/2014/main" id="{FF5065EB-AC10-C348-B459-F80C94B06837}"/>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dirty="0">
                <a:latin typeface="Franklin Gothic Medium" panose="020B0603020102020204" pitchFamily="34" charset="0"/>
              </a:rPr>
              <a:t>The Challenges You Face:</a:t>
            </a:r>
            <a:r>
              <a:rPr lang="en-US" sz="3600" b="1" dirty="0">
                <a:latin typeface="Franklin Gothic Demi" panose="020B0603020102020204" pitchFamily="34" charset="0"/>
              </a:rPr>
              <a:t> Increasing Spend</a:t>
            </a:r>
          </a:p>
        </p:txBody>
      </p:sp>
      <p:sp>
        <p:nvSpPr>
          <p:cNvPr id="16" name="TextBox 15">
            <a:extLst>
              <a:ext uri="{FF2B5EF4-FFF2-40B4-BE49-F238E27FC236}">
                <a16:creationId xmlns:a16="http://schemas.microsoft.com/office/drawing/2014/main" id="{B05FCF9E-5BE2-2C4A-BA53-C96CC9A24A94}"/>
              </a:ext>
            </a:extLst>
          </p:cNvPr>
          <p:cNvSpPr txBox="1"/>
          <p:nvPr/>
        </p:nvSpPr>
        <p:spPr>
          <a:xfrm>
            <a:off x="579921" y="1470007"/>
            <a:ext cx="6286099" cy="461665"/>
          </a:xfrm>
          <a:prstGeom prst="rect">
            <a:avLst/>
          </a:prstGeom>
          <a:noFill/>
        </p:spPr>
        <p:txBody>
          <a:bodyPr wrap="square" rtlCol="0">
            <a:spAutoFit/>
          </a:bodyPr>
          <a:lstStyle/>
          <a:p>
            <a:pPr>
              <a:spcAft>
                <a:spcPts val="800"/>
              </a:spcAft>
            </a:pPr>
            <a:r>
              <a:rPr lang="en-US" sz="2400" b="1" dirty="0">
                <a:solidFill>
                  <a:srgbClr val="00529C"/>
                </a:solidFill>
                <a:latin typeface="Franklin Gothic Book" panose="020B0503020102020204" pitchFamily="34" charset="0"/>
                <a:cs typeface="Calibri" panose="020F0502020204030204" pitchFamily="34" charset="0"/>
              </a:rPr>
              <a:t>Loyal guests spend 60% more per transaction</a:t>
            </a:r>
          </a:p>
        </p:txBody>
      </p:sp>
      <p:pic>
        <p:nvPicPr>
          <p:cNvPr id="20" name="Picture 19">
            <a:extLst>
              <a:ext uri="{FF2B5EF4-FFF2-40B4-BE49-F238E27FC236}">
                <a16:creationId xmlns:a16="http://schemas.microsoft.com/office/drawing/2014/main" id="{DF862C65-6989-8545-81C1-E05274260374}"/>
              </a:ext>
            </a:extLst>
          </p:cNvPr>
          <p:cNvPicPr>
            <a:picLocks noChangeAspect="1"/>
          </p:cNvPicPr>
          <p:nvPr/>
        </p:nvPicPr>
        <p:blipFill>
          <a:blip r:embed="rId4"/>
          <a:srcRect/>
          <a:stretch/>
        </p:blipFill>
        <p:spPr>
          <a:xfrm>
            <a:off x="579922" y="4868854"/>
            <a:ext cx="866774" cy="866774"/>
          </a:xfrm>
          <a:prstGeom prst="rect">
            <a:avLst/>
          </a:prstGeom>
        </p:spPr>
      </p:pic>
      <p:sp>
        <p:nvSpPr>
          <p:cNvPr id="21" name="TextBox 20">
            <a:extLst>
              <a:ext uri="{FF2B5EF4-FFF2-40B4-BE49-F238E27FC236}">
                <a16:creationId xmlns:a16="http://schemas.microsoft.com/office/drawing/2014/main" id="{74AC078E-7B99-8243-B583-2088FBABC271}"/>
              </a:ext>
            </a:extLst>
          </p:cNvPr>
          <p:cNvSpPr txBox="1"/>
          <p:nvPr/>
        </p:nvSpPr>
        <p:spPr>
          <a:xfrm>
            <a:off x="1759537" y="2324568"/>
            <a:ext cx="4312677" cy="830997"/>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Multi-Method Engagement:</a:t>
            </a:r>
            <a:r>
              <a:rPr lang="en-US" sz="1600" b="1" dirty="0">
                <a:solidFill>
                  <a:srgbClr val="58595B"/>
                </a:solidFill>
                <a:latin typeface="Franklin Gothic Book" panose="020B0503020102020204" pitchFamily="34" charset="0"/>
                <a:cs typeface="Calibri" panose="020F0502020204030204" pitchFamily="34" charset="0"/>
              </a:rPr>
              <a:t> </a:t>
            </a:r>
            <a:r>
              <a:rPr lang="en-US" sz="1600" dirty="0">
                <a:solidFill>
                  <a:srgbClr val="58595B"/>
                </a:solidFill>
                <a:latin typeface="Franklin Gothic Book" panose="020B0503020102020204" pitchFamily="34" charset="0"/>
                <a:cs typeface="Calibri" panose="020F0502020204030204" pitchFamily="34" charset="0"/>
              </a:rPr>
              <a:t>Send loyal guests targeted messaging with special offers through email, mobile push messages, and more</a:t>
            </a:r>
          </a:p>
        </p:txBody>
      </p:sp>
      <p:sp>
        <p:nvSpPr>
          <p:cNvPr id="22" name="TextBox 21">
            <a:extLst>
              <a:ext uri="{FF2B5EF4-FFF2-40B4-BE49-F238E27FC236}">
                <a16:creationId xmlns:a16="http://schemas.microsoft.com/office/drawing/2014/main" id="{8BF86AF4-FC5C-5F40-881D-C5CF65B9BD53}"/>
              </a:ext>
            </a:extLst>
          </p:cNvPr>
          <p:cNvSpPr txBox="1"/>
          <p:nvPr/>
        </p:nvSpPr>
        <p:spPr>
          <a:xfrm>
            <a:off x="1759537" y="3596958"/>
            <a:ext cx="4312677" cy="830997"/>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You Control the Offer:</a:t>
            </a:r>
            <a:r>
              <a:rPr lang="en-US" sz="1600" b="1" dirty="0">
                <a:solidFill>
                  <a:srgbClr val="58595B"/>
                </a:solidFill>
                <a:latin typeface="Franklin Gothic Book" panose="020B0503020102020204" pitchFamily="34" charset="0"/>
                <a:cs typeface="Calibri" panose="020F0502020204030204" pitchFamily="34" charset="0"/>
              </a:rPr>
              <a:t> </a:t>
            </a:r>
            <a:r>
              <a:rPr lang="en-US" sz="1600" dirty="0">
                <a:solidFill>
                  <a:srgbClr val="58595B"/>
                </a:solidFill>
                <a:latin typeface="Franklin Gothic Book" panose="020B0503020102020204" pitchFamily="34" charset="0"/>
                <a:cs typeface="Calibri" panose="020F0502020204030204" pitchFamily="34" charset="0"/>
              </a:rPr>
              <a:t>Increase your consumers order sizes with valuable rewards to surprise and delight. Track their success and optimize.  </a:t>
            </a:r>
          </a:p>
        </p:txBody>
      </p:sp>
      <p:sp>
        <p:nvSpPr>
          <p:cNvPr id="23" name="TextBox 22">
            <a:extLst>
              <a:ext uri="{FF2B5EF4-FFF2-40B4-BE49-F238E27FC236}">
                <a16:creationId xmlns:a16="http://schemas.microsoft.com/office/drawing/2014/main" id="{44D3D3F0-E307-F24E-A772-B432671FF571}"/>
              </a:ext>
            </a:extLst>
          </p:cNvPr>
          <p:cNvSpPr txBox="1"/>
          <p:nvPr/>
        </p:nvSpPr>
        <p:spPr>
          <a:xfrm>
            <a:off x="1759537" y="4863065"/>
            <a:ext cx="4312677" cy="830997"/>
          </a:xfrm>
          <a:prstGeom prst="rect">
            <a:avLst/>
          </a:prstGeom>
          <a:noFill/>
        </p:spPr>
        <p:txBody>
          <a:bodyPr wrap="square" rtlCol="0">
            <a:spAutoFit/>
          </a:bodyPr>
          <a:lstStyle/>
          <a:p>
            <a:pPr>
              <a:spcAft>
                <a:spcPts val="800"/>
              </a:spcAft>
            </a:pPr>
            <a:r>
              <a:rPr lang="en-US" sz="1600" b="1" dirty="0">
                <a:solidFill>
                  <a:srgbClr val="0EA5DF"/>
                </a:solidFill>
                <a:latin typeface="Franklin Gothic Book" panose="020B0503020102020204" pitchFamily="34" charset="0"/>
                <a:cs typeface="Calibri" panose="020F0502020204030204" pitchFamily="34" charset="0"/>
              </a:rPr>
              <a:t>Increase Mid-Day Traffic Lows:</a:t>
            </a:r>
            <a:r>
              <a:rPr lang="en-US" sz="1600" b="1" dirty="0">
                <a:solidFill>
                  <a:srgbClr val="58595B"/>
                </a:solidFill>
                <a:latin typeface="Franklin Gothic Book" panose="020B0503020102020204" pitchFamily="34" charset="0"/>
                <a:cs typeface="Calibri" panose="020F0502020204030204" pitchFamily="34" charset="0"/>
              </a:rPr>
              <a:t> </a:t>
            </a:r>
            <a:r>
              <a:rPr lang="en-US" sz="1600" dirty="0">
                <a:solidFill>
                  <a:srgbClr val="58595B"/>
                </a:solidFill>
                <a:latin typeface="Franklin Gothic Book" panose="020B0503020102020204" pitchFamily="34" charset="0"/>
                <a:cs typeface="Calibri" panose="020F0502020204030204" pitchFamily="34" charset="0"/>
              </a:rPr>
              <a:t>Rewarding guests with valuable offers and points to increase spend during day and week parts. </a:t>
            </a:r>
          </a:p>
        </p:txBody>
      </p:sp>
      <p:pic>
        <p:nvPicPr>
          <p:cNvPr id="24" name="Picture 23">
            <a:extLst>
              <a:ext uri="{FF2B5EF4-FFF2-40B4-BE49-F238E27FC236}">
                <a16:creationId xmlns:a16="http://schemas.microsoft.com/office/drawing/2014/main" id="{97E51E94-AA82-F946-8CFC-270C13BCECF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3038" y="1497899"/>
            <a:ext cx="5703577" cy="4425976"/>
          </a:xfrm>
          <a:prstGeom prst="rect">
            <a:avLst/>
          </a:prstGeom>
          <a:effectLst>
            <a:outerShdw blurRad="50800" dist="38100" dir="2700000" algn="tl" rotWithShape="0">
              <a:prstClr val="black">
                <a:alpha val="15000"/>
              </a:prstClr>
            </a:outerShdw>
          </a:effectLst>
        </p:spPr>
      </p:pic>
      <p:pic>
        <p:nvPicPr>
          <p:cNvPr id="25" name="Picture 24" descr="A screenshot of a cell phone&#10;&#10;Description automatically generated">
            <a:extLst>
              <a:ext uri="{FF2B5EF4-FFF2-40B4-BE49-F238E27FC236}">
                <a16:creationId xmlns:a16="http://schemas.microsoft.com/office/drawing/2014/main" id="{6BA2D38D-AC90-4C46-9A96-54E969828A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2215" y="2766981"/>
            <a:ext cx="2039020" cy="3437786"/>
          </a:xfrm>
          <a:prstGeom prst="rect">
            <a:avLst/>
          </a:prstGeom>
          <a:ln>
            <a:noFill/>
          </a:ln>
          <a:effectLst>
            <a:outerShdw blurRad="292100" dist="139700" dir="2700000" algn="tl" rotWithShape="0">
              <a:srgbClr val="333333">
                <a:alpha val="15000"/>
              </a:srgbClr>
            </a:outerShdw>
          </a:effectLst>
        </p:spPr>
      </p:pic>
      <p:pic>
        <p:nvPicPr>
          <p:cNvPr id="26" name="Picture 25">
            <a:extLst>
              <a:ext uri="{FF2B5EF4-FFF2-40B4-BE49-F238E27FC236}">
                <a16:creationId xmlns:a16="http://schemas.microsoft.com/office/drawing/2014/main" id="{E88A831C-B615-FA48-BB2A-CE029FF48B8B}"/>
              </a:ext>
            </a:extLst>
          </p:cNvPr>
          <p:cNvPicPr>
            <a:picLocks noChangeAspect="1"/>
          </p:cNvPicPr>
          <p:nvPr/>
        </p:nvPicPr>
        <p:blipFill>
          <a:blip r:embed="rId7"/>
          <a:srcRect/>
          <a:stretch/>
        </p:blipFill>
        <p:spPr>
          <a:xfrm>
            <a:off x="579922" y="2319630"/>
            <a:ext cx="866774" cy="866774"/>
          </a:xfrm>
          <a:prstGeom prst="rect">
            <a:avLst/>
          </a:prstGeom>
        </p:spPr>
      </p:pic>
      <p:pic>
        <p:nvPicPr>
          <p:cNvPr id="27" name="Picture 26">
            <a:extLst>
              <a:ext uri="{FF2B5EF4-FFF2-40B4-BE49-F238E27FC236}">
                <a16:creationId xmlns:a16="http://schemas.microsoft.com/office/drawing/2014/main" id="{EE413578-ED29-B047-A098-BA6E17CB4C42}"/>
              </a:ext>
            </a:extLst>
          </p:cNvPr>
          <p:cNvPicPr>
            <a:picLocks noChangeAspect="1"/>
          </p:cNvPicPr>
          <p:nvPr/>
        </p:nvPicPr>
        <p:blipFill>
          <a:blip r:embed="rId8"/>
          <a:stretch>
            <a:fillRect/>
          </a:stretch>
        </p:blipFill>
        <p:spPr>
          <a:xfrm>
            <a:off x="579922" y="3587616"/>
            <a:ext cx="866774" cy="866774"/>
          </a:xfrm>
          <a:prstGeom prst="rect">
            <a:avLst/>
          </a:prstGeom>
        </p:spPr>
      </p:pic>
    </p:spTree>
    <p:extLst>
      <p:ext uri="{BB962C8B-B14F-4D97-AF65-F5344CB8AC3E}">
        <p14:creationId xmlns:p14="http://schemas.microsoft.com/office/powerpoint/2010/main" val="3274283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CE9BCC38-3196-0648-87F8-C6DEC15CB516}"/>
              </a:ext>
            </a:extLst>
          </p:cNvPr>
          <p:cNvSpPr/>
          <p:nvPr/>
        </p:nvSpPr>
        <p:spPr>
          <a:xfrm>
            <a:off x="6595556" y="1523543"/>
            <a:ext cx="4754880" cy="3027175"/>
          </a:xfrm>
          <a:prstGeom prst="roundRect">
            <a:avLst/>
          </a:prstGeom>
          <a:solidFill>
            <a:srgbClr val="F6F9FE"/>
          </a:solidFill>
          <a:ln>
            <a:noFill/>
          </a:ln>
          <a:effectLst>
            <a:outerShdw blurRad="508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36D4EA7-4173-6547-A736-BBA30948BB01}"/>
              </a:ext>
            </a:extLst>
          </p:cNvPr>
          <p:cNvSpPr/>
          <p:nvPr/>
        </p:nvSpPr>
        <p:spPr>
          <a:xfrm>
            <a:off x="841566" y="1523543"/>
            <a:ext cx="4754880" cy="3027175"/>
          </a:xfrm>
          <a:prstGeom prst="roundRect">
            <a:avLst/>
          </a:prstGeom>
          <a:solidFill>
            <a:srgbClr val="F6F9FE"/>
          </a:solidFill>
          <a:ln>
            <a:noFill/>
          </a:ln>
          <a:effectLst>
            <a:outerShdw blurRad="508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lipart&#10;&#10;Description automatically generated">
            <a:extLst>
              <a:ext uri="{FF2B5EF4-FFF2-40B4-BE49-F238E27FC236}">
                <a16:creationId xmlns:a16="http://schemas.microsoft.com/office/drawing/2014/main" id="{FE5BCBA2-35FC-D34F-AB9A-E33DA96BDC65}"/>
              </a:ext>
            </a:extLst>
          </p:cNvPr>
          <p:cNvPicPr>
            <a:picLocks noChangeAspect="1"/>
          </p:cNvPicPr>
          <p:nvPr/>
        </p:nvPicPr>
        <p:blipFill>
          <a:blip r:embed="rId3"/>
          <a:stretch>
            <a:fillRect/>
          </a:stretch>
        </p:blipFill>
        <p:spPr>
          <a:xfrm>
            <a:off x="1162468" y="2734275"/>
            <a:ext cx="850900" cy="711200"/>
          </a:xfrm>
          <a:prstGeom prst="rect">
            <a:avLst/>
          </a:prstGeom>
        </p:spPr>
      </p:pic>
      <p:pic>
        <p:nvPicPr>
          <p:cNvPr id="15" name="Picture 14">
            <a:extLst>
              <a:ext uri="{FF2B5EF4-FFF2-40B4-BE49-F238E27FC236}">
                <a16:creationId xmlns:a16="http://schemas.microsoft.com/office/drawing/2014/main" id="{C50976F3-2709-AB40-98E8-F400074A3E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6198" y="2678387"/>
            <a:ext cx="1452311" cy="822975"/>
          </a:xfrm>
          <a:prstGeom prst="rect">
            <a:avLst/>
          </a:prstGeom>
        </p:spPr>
      </p:pic>
      <p:pic>
        <p:nvPicPr>
          <p:cNvPr id="6" name="Picture 5" descr="A close up of a sign&#10;&#10;Description automatically generated">
            <a:extLst>
              <a:ext uri="{FF2B5EF4-FFF2-40B4-BE49-F238E27FC236}">
                <a16:creationId xmlns:a16="http://schemas.microsoft.com/office/drawing/2014/main" id="{50650189-6636-B146-B2EA-DDC874AC4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4798" y="1654364"/>
            <a:ext cx="3076887" cy="2694297"/>
          </a:xfrm>
          <a:prstGeom prst="rect">
            <a:avLst/>
          </a:prstGeom>
        </p:spPr>
      </p:pic>
      <p:pic>
        <p:nvPicPr>
          <p:cNvPr id="16" name="Picture 15">
            <a:extLst>
              <a:ext uri="{FF2B5EF4-FFF2-40B4-BE49-F238E27FC236}">
                <a16:creationId xmlns:a16="http://schemas.microsoft.com/office/drawing/2014/main" id="{9A568AED-D0E5-4247-922E-CA0ADFF7BB9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627434" y="1654365"/>
            <a:ext cx="3076886" cy="2694295"/>
          </a:xfrm>
          <a:prstGeom prst="rect">
            <a:avLst/>
          </a:prstGeom>
        </p:spPr>
      </p:pic>
      <p:sp>
        <p:nvSpPr>
          <p:cNvPr id="18" name="TextBox 17">
            <a:extLst>
              <a:ext uri="{FF2B5EF4-FFF2-40B4-BE49-F238E27FC236}">
                <a16:creationId xmlns:a16="http://schemas.microsoft.com/office/drawing/2014/main" id="{1E03EBCB-0E3E-4C42-917F-08DEECDA5A43}"/>
              </a:ext>
            </a:extLst>
          </p:cNvPr>
          <p:cNvSpPr txBox="1"/>
          <p:nvPr/>
        </p:nvSpPr>
        <p:spPr>
          <a:xfrm>
            <a:off x="795844" y="4809793"/>
            <a:ext cx="4846320" cy="787685"/>
          </a:xfrm>
          <a:prstGeom prst="rect">
            <a:avLst/>
          </a:prstGeom>
          <a:noFill/>
        </p:spPr>
        <p:txBody>
          <a:bodyPr wrap="square" lIns="0" tIns="0" rIns="0" bIns="0" rtlCol="0">
            <a:noAutofit/>
          </a:bodyPr>
          <a:lstStyle/>
          <a:p>
            <a:pPr marL="7937" algn="ctr">
              <a:spcAft>
                <a:spcPts val="1200"/>
              </a:spcAft>
            </a:pPr>
            <a:r>
              <a:rPr lang="en-US" sz="1400" dirty="0">
                <a:solidFill>
                  <a:srgbClr val="58595B"/>
                </a:solidFill>
                <a:latin typeface="Franklin Gothic Book" panose="020B0503020102020204" pitchFamily="34" charset="0"/>
                <a:cs typeface="Calibri Light" panose="020F0302020204030204" pitchFamily="34" charset="0"/>
              </a:rPr>
              <a:t>Activating a first-visit offer incentive, consumers who were enrolled visited an average of 45% more in a 1-month period, and </a:t>
            </a:r>
            <a:r>
              <a:rPr lang="en-US" sz="1400" b="1" dirty="0">
                <a:solidFill>
                  <a:srgbClr val="58595B"/>
                </a:solidFill>
                <a:latin typeface="Franklin Gothic Book" panose="020B0503020102020204" pitchFamily="34" charset="0"/>
                <a:cs typeface="Calibri Light" panose="020F0302020204030204" pitchFamily="34" charset="0"/>
              </a:rPr>
              <a:t>came back twice as fast</a:t>
            </a:r>
            <a:r>
              <a:rPr lang="en-US" sz="1400" dirty="0">
                <a:solidFill>
                  <a:srgbClr val="58595B"/>
                </a:solidFill>
                <a:latin typeface="Franklin Gothic Book" panose="020B0503020102020204" pitchFamily="34" charset="0"/>
                <a:cs typeface="Calibri Light" panose="020F0302020204030204" pitchFamily="34" charset="0"/>
              </a:rPr>
              <a:t>, driving 178 visits in that month.</a:t>
            </a:r>
          </a:p>
        </p:txBody>
      </p:sp>
      <p:sp>
        <p:nvSpPr>
          <p:cNvPr id="19" name="TextBox 18">
            <a:extLst>
              <a:ext uri="{FF2B5EF4-FFF2-40B4-BE49-F238E27FC236}">
                <a16:creationId xmlns:a16="http://schemas.microsoft.com/office/drawing/2014/main" id="{217B8F1F-2EA9-D34B-B31E-45FD196DCD86}"/>
              </a:ext>
            </a:extLst>
          </p:cNvPr>
          <p:cNvSpPr txBox="1"/>
          <p:nvPr/>
        </p:nvSpPr>
        <p:spPr>
          <a:xfrm>
            <a:off x="6549836" y="4803813"/>
            <a:ext cx="4846320" cy="984885"/>
          </a:xfrm>
          <a:prstGeom prst="rect">
            <a:avLst/>
          </a:prstGeom>
          <a:noFill/>
        </p:spPr>
        <p:txBody>
          <a:bodyPr wrap="square" lIns="0" tIns="0" rIns="0" bIns="0" rtlCol="0">
            <a:noAutofit/>
          </a:bodyPr>
          <a:lstStyle/>
          <a:p>
            <a:pPr marL="7937" algn="ctr">
              <a:spcAft>
                <a:spcPts val="1200"/>
              </a:spcAft>
            </a:pPr>
            <a:r>
              <a:rPr lang="en-US" sz="1400" b="1" dirty="0">
                <a:solidFill>
                  <a:srgbClr val="58595B"/>
                </a:solidFill>
                <a:latin typeface="Franklin Gothic Book" panose="020B0503020102020204" pitchFamily="34" charset="0"/>
                <a:cs typeface="Calibri Light" panose="020F0302020204030204" pitchFamily="34" charset="0"/>
              </a:rPr>
              <a:t>Increased consumer visit frequency by 15%. </a:t>
            </a:r>
            <a:r>
              <a:rPr lang="en-US" sz="1400" dirty="0">
                <a:solidFill>
                  <a:srgbClr val="58595B"/>
                </a:solidFill>
                <a:latin typeface="Franklin Gothic Book" panose="020B0503020102020204" pitchFamily="34" charset="0"/>
                <a:cs typeface="Calibri Light" panose="020F0302020204030204" pitchFamily="34" charset="0"/>
              </a:rPr>
              <a:t>Before Belly, consumers visited an average of 14.6 times annually. </a:t>
            </a:r>
            <a:br>
              <a:rPr lang="en-US" sz="1400" dirty="0">
                <a:solidFill>
                  <a:srgbClr val="58595B"/>
                </a:solidFill>
                <a:latin typeface="Franklin Gothic Book" panose="020B0503020102020204" pitchFamily="34" charset="0"/>
                <a:cs typeface="Calibri Light" panose="020F0302020204030204" pitchFamily="34" charset="0"/>
              </a:rPr>
            </a:br>
            <a:r>
              <a:rPr lang="en-US" sz="1400" dirty="0">
                <a:solidFill>
                  <a:srgbClr val="58595B"/>
                </a:solidFill>
                <a:latin typeface="Franklin Gothic Book" panose="020B0503020102020204" pitchFamily="34" charset="0"/>
                <a:cs typeface="Calibri Light" panose="020F0302020204030204" pitchFamily="34" charset="0"/>
              </a:rPr>
              <a:t>After Belly, this increased to 16.8 visits per year.</a:t>
            </a:r>
          </a:p>
        </p:txBody>
      </p:sp>
      <p:pic>
        <p:nvPicPr>
          <p:cNvPr id="12" name="Picture 11">
            <a:extLst>
              <a:ext uri="{FF2B5EF4-FFF2-40B4-BE49-F238E27FC236}">
                <a16:creationId xmlns:a16="http://schemas.microsoft.com/office/drawing/2014/main" id="{75FB3438-607F-194E-AA16-87CAFB7FEC1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42900" y="6247797"/>
            <a:ext cx="2657199" cy="441814"/>
          </a:xfrm>
          <a:prstGeom prst="rect">
            <a:avLst/>
          </a:prstGeom>
        </p:spPr>
      </p:pic>
      <p:sp>
        <p:nvSpPr>
          <p:cNvPr id="13" name="Title 8">
            <a:extLst>
              <a:ext uri="{FF2B5EF4-FFF2-40B4-BE49-F238E27FC236}">
                <a16:creationId xmlns:a16="http://schemas.microsoft.com/office/drawing/2014/main" id="{FF5065EB-AC10-C348-B459-F80C94B06837}"/>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Driving Results with Belly</a:t>
            </a:r>
          </a:p>
        </p:txBody>
      </p:sp>
      <p:sp>
        <p:nvSpPr>
          <p:cNvPr id="14" name="Rounded Rectangle 13">
            <a:extLst>
              <a:ext uri="{FF2B5EF4-FFF2-40B4-BE49-F238E27FC236}">
                <a16:creationId xmlns:a16="http://schemas.microsoft.com/office/drawing/2014/main" id="{53AB3227-6B20-574F-9326-6800D00B6502}"/>
              </a:ext>
            </a:extLst>
          </p:cNvPr>
          <p:cNvSpPr/>
          <p:nvPr/>
        </p:nvSpPr>
        <p:spPr>
          <a:xfrm>
            <a:off x="931829" y="4104750"/>
            <a:ext cx="1638606" cy="442022"/>
          </a:xfrm>
          <a:prstGeom prst="roundRect">
            <a:avLst>
              <a:gd name="adj" fmla="val 50000"/>
            </a:avLst>
          </a:prstGeom>
          <a:solidFill>
            <a:srgbClr val="00529C">
              <a:alpha val="70000"/>
            </a:srgbClr>
          </a:solidFill>
          <a:ln>
            <a:noFill/>
          </a:ln>
          <a:effectLst>
            <a:outerShdw blurRad="508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 Locations</a:t>
            </a:r>
          </a:p>
        </p:txBody>
      </p:sp>
      <p:sp>
        <p:nvSpPr>
          <p:cNvPr id="20" name="Rounded Rectangle 19">
            <a:extLst>
              <a:ext uri="{FF2B5EF4-FFF2-40B4-BE49-F238E27FC236}">
                <a16:creationId xmlns:a16="http://schemas.microsoft.com/office/drawing/2014/main" id="{46D64325-6CB5-3546-ACC7-552795A951D1}"/>
              </a:ext>
            </a:extLst>
          </p:cNvPr>
          <p:cNvSpPr/>
          <p:nvPr/>
        </p:nvSpPr>
        <p:spPr>
          <a:xfrm>
            <a:off x="9621565" y="4099913"/>
            <a:ext cx="1638606" cy="442022"/>
          </a:xfrm>
          <a:prstGeom prst="roundRect">
            <a:avLst>
              <a:gd name="adj" fmla="val 50000"/>
            </a:avLst>
          </a:prstGeom>
          <a:solidFill>
            <a:srgbClr val="00529C">
              <a:alpha val="70000"/>
            </a:srgbClr>
          </a:solidFill>
          <a:ln>
            <a:noFill/>
          </a:ln>
          <a:effectLst>
            <a:outerShdw blurRad="508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 Location</a:t>
            </a:r>
          </a:p>
        </p:txBody>
      </p:sp>
    </p:spTree>
    <p:extLst>
      <p:ext uri="{BB962C8B-B14F-4D97-AF65-F5344CB8AC3E}">
        <p14:creationId xmlns:p14="http://schemas.microsoft.com/office/powerpoint/2010/main" val="2262363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5106" y="2873025"/>
            <a:ext cx="5385894" cy="3855493"/>
          </a:xfrm>
          <a:prstGeom prst="rect">
            <a:avLst/>
          </a:prstGeom>
        </p:spPr>
      </p:pic>
      <p:pic>
        <p:nvPicPr>
          <p:cNvPr id="7" name="Picture 6">
            <a:extLst>
              <a:ext uri="{FF2B5EF4-FFF2-40B4-BE49-F238E27FC236}">
                <a16:creationId xmlns:a16="http://schemas.microsoft.com/office/drawing/2014/main" id="{BAD15A02-79DF-4C2F-9544-7F5E3A991A6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2900" y="1582251"/>
            <a:ext cx="4840405" cy="1290774"/>
          </a:xfrm>
          <a:prstGeom prst="rect">
            <a:avLst/>
          </a:prstGeom>
        </p:spPr>
      </p:pic>
      <p:sp>
        <p:nvSpPr>
          <p:cNvPr id="9" name="Title 8">
            <a:extLst>
              <a:ext uri="{FF2B5EF4-FFF2-40B4-BE49-F238E27FC236}">
                <a16:creationId xmlns:a16="http://schemas.microsoft.com/office/drawing/2014/main" id="{82E03281-87AF-234B-8CE1-113953728C15}"/>
              </a:ext>
            </a:extLst>
          </p:cNvPr>
          <p:cNvSpPr txBox="1">
            <a:spLocks/>
          </p:cNvSpPr>
          <p:nvPr/>
        </p:nvSpPr>
        <p:spPr>
          <a:xfrm>
            <a:off x="342901" y="3431697"/>
            <a:ext cx="5753100" cy="1387385"/>
          </a:xfrm>
          <a:prstGeom prst="rect">
            <a:avLst/>
          </a:prstGeom>
        </p:spPr>
        <p:txBody>
          <a:bodyPr lIns="0" tIns="0" rIns="0" bIns="0"/>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dirty="0">
                <a:latin typeface="Franklin Gothic Medium" panose="020B0603020102020204" pitchFamily="34" charset="0"/>
              </a:rPr>
              <a:t>Mobile Engagement, </a:t>
            </a:r>
          </a:p>
          <a:p>
            <a:pPr algn="l"/>
            <a:r>
              <a:rPr lang="en-US" sz="3600" dirty="0">
                <a:latin typeface="Franklin Gothic Medium" panose="020B0603020102020204" pitchFamily="34" charset="0"/>
              </a:rPr>
              <a:t>Receipt Marketing </a:t>
            </a:r>
          </a:p>
          <a:p>
            <a:pPr algn="l"/>
            <a:r>
              <a:rPr lang="en-US" sz="3600" dirty="0">
                <a:latin typeface="Franklin Gothic Medium" panose="020B0603020102020204" pitchFamily="34" charset="0"/>
              </a:rPr>
              <a:t>&amp; Crew Rewards</a:t>
            </a:r>
          </a:p>
        </p:txBody>
      </p:sp>
    </p:spTree>
    <p:extLst>
      <p:ext uri="{BB962C8B-B14F-4D97-AF65-F5344CB8AC3E}">
        <p14:creationId xmlns:p14="http://schemas.microsoft.com/office/powerpoint/2010/main" val="4227394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993CE-EDE1-0943-83DF-623EA4ED59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29738" y="1418787"/>
            <a:ext cx="3713544" cy="990278"/>
          </a:xfrm>
          <a:prstGeom prst="rect">
            <a:avLst/>
          </a:prstGeom>
        </p:spPr>
      </p:pic>
      <p:sp>
        <p:nvSpPr>
          <p:cNvPr id="24" name="Title 8">
            <a:extLst>
              <a:ext uri="{FF2B5EF4-FFF2-40B4-BE49-F238E27FC236}">
                <a16:creationId xmlns:a16="http://schemas.microsoft.com/office/drawing/2014/main" id="{49E77AB2-7AEB-DB4F-B61C-60A6C6049578}"/>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A Consumer Frequency Management Platform</a:t>
            </a:r>
          </a:p>
        </p:txBody>
      </p:sp>
      <p:pic>
        <p:nvPicPr>
          <p:cNvPr id="10" name="Picture 9">
            <a:extLst>
              <a:ext uri="{FF2B5EF4-FFF2-40B4-BE49-F238E27FC236}">
                <a16:creationId xmlns:a16="http://schemas.microsoft.com/office/drawing/2014/main" id="{426C827A-92EA-4249-905F-89F894D356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11295" y="2872728"/>
            <a:ext cx="2174519" cy="2174519"/>
          </a:xfrm>
          <a:prstGeom prst="ellipse">
            <a:avLst/>
          </a:prstGeom>
          <a:ln w="63500" cap="rnd">
            <a:solidFill>
              <a:srgbClr val="00529C"/>
            </a:solidFill>
          </a:ln>
          <a:effectLst/>
          <a:scene3d>
            <a:camera prst="orthographicFront"/>
            <a:lightRig rig="contrasting" dir="t">
              <a:rot lat="0" lon="0" rev="3000000"/>
            </a:lightRig>
          </a:scene3d>
          <a:sp3d contourW="7620">
            <a:bevelT w="95250" h="31750"/>
            <a:contourClr>
              <a:srgbClr val="333333"/>
            </a:contourClr>
          </a:sp3d>
        </p:spPr>
      </p:pic>
      <p:sp>
        <p:nvSpPr>
          <p:cNvPr id="42" name="Rounded Rectangle 41">
            <a:extLst>
              <a:ext uri="{FF2B5EF4-FFF2-40B4-BE49-F238E27FC236}">
                <a16:creationId xmlns:a16="http://schemas.microsoft.com/office/drawing/2014/main" id="{258CF4D7-E89B-8841-B1D6-364F5E093084}"/>
              </a:ext>
            </a:extLst>
          </p:cNvPr>
          <p:cNvSpPr/>
          <p:nvPr/>
        </p:nvSpPr>
        <p:spPr>
          <a:xfrm>
            <a:off x="8163754" y="2825068"/>
            <a:ext cx="3069600" cy="426425"/>
          </a:xfrm>
          <a:prstGeom prst="round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Franklin Gothic Medium" panose="020B0603020102020204" pitchFamily="34" charset="0"/>
              </a:rPr>
              <a:t>Understand/Activate Data</a:t>
            </a:r>
            <a:endParaRPr lang="en-US" dirty="0">
              <a:latin typeface="Franklin Gothic Medium" panose="020B0603020102020204" pitchFamily="34" charset="0"/>
            </a:endParaRPr>
          </a:p>
        </p:txBody>
      </p:sp>
      <p:pic>
        <p:nvPicPr>
          <p:cNvPr id="37" name="Picture 36">
            <a:extLst>
              <a:ext uri="{FF2B5EF4-FFF2-40B4-BE49-F238E27FC236}">
                <a16:creationId xmlns:a16="http://schemas.microsoft.com/office/drawing/2014/main" id="{0D9B7106-2C29-EA49-AC7A-B753D6BE341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552742" y="4393124"/>
            <a:ext cx="2089797" cy="2174519"/>
          </a:xfrm>
          <a:prstGeom prst="ellipse">
            <a:avLst/>
          </a:prstGeom>
          <a:ln w="63500" cap="rnd">
            <a:solidFill>
              <a:srgbClr val="00529C"/>
            </a:solidFill>
          </a:ln>
          <a:effectLst/>
          <a:scene3d>
            <a:camera prst="orthographicFront"/>
            <a:lightRig rig="contrasting" dir="t">
              <a:rot lat="0" lon="0" rev="3000000"/>
            </a:lightRig>
          </a:scene3d>
          <a:sp3d contourW="7620">
            <a:bevelT w="95250" h="31750"/>
            <a:contourClr>
              <a:srgbClr val="333333"/>
            </a:contourClr>
          </a:sp3d>
        </p:spPr>
      </p:pic>
      <p:sp>
        <p:nvSpPr>
          <p:cNvPr id="40" name="Rounded Rectangle 39">
            <a:extLst>
              <a:ext uri="{FF2B5EF4-FFF2-40B4-BE49-F238E27FC236}">
                <a16:creationId xmlns:a16="http://schemas.microsoft.com/office/drawing/2014/main" id="{D043AF7E-B630-5A4F-8D0F-8FD2AC1A1E52}"/>
              </a:ext>
            </a:extLst>
          </p:cNvPr>
          <p:cNvSpPr/>
          <p:nvPr/>
        </p:nvSpPr>
        <p:spPr>
          <a:xfrm>
            <a:off x="711281" y="4291781"/>
            <a:ext cx="2864310" cy="426423"/>
          </a:xfrm>
          <a:prstGeom prst="round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Franklin Gothic Medium" panose="020B0603020102020204" pitchFamily="34" charset="0"/>
              </a:rPr>
              <a:t>Receipt Marketing</a:t>
            </a:r>
            <a:endParaRPr lang="en-US" dirty="0">
              <a:latin typeface="Franklin Gothic Medium" panose="020B0603020102020204" pitchFamily="34" charset="0"/>
            </a:endParaRPr>
          </a:p>
        </p:txBody>
      </p:sp>
      <p:pic>
        <p:nvPicPr>
          <p:cNvPr id="38" name="Picture 37">
            <a:extLst>
              <a:ext uri="{FF2B5EF4-FFF2-40B4-BE49-F238E27FC236}">
                <a16:creationId xmlns:a16="http://schemas.microsoft.com/office/drawing/2014/main" id="{3EB68D4B-2B73-2940-8BF0-7D4F387522E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552742" y="1255610"/>
            <a:ext cx="2174519" cy="2174520"/>
          </a:xfrm>
          <a:prstGeom prst="ellipse">
            <a:avLst/>
          </a:prstGeom>
          <a:ln w="63500" cap="rnd">
            <a:solidFill>
              <a:srgbClr val="00529C"/>
            </a:solidFill>
          </a:ln>
          <a:effectLst/>
          <a:scene3d>
            <a:camera prst="orthographicFront"/>
            <a:lightRig rig="contrasting" dir="t">
              <a:rot lat="0" lon="0" rev="3000000"/>
            </a:lightRig>
          </a:scene3d>
          <a:sp3d contourW="7620">
            <a:bevelT w="95250" h="31750"/>
            <a:contourClr>
              <a:srgbClr val="333333"/>
            </a:contourClr>
          </a:sp3d>
        </p:spPr>
      </p:pic>
      <p:sp>
        <p:nvSpPr>
          <p:cNvPr id="76" name="Rounded Rectangle 75">
            <a:extLst>
              <a:ext uri="{FF2B5EF4-FFF2-40B4-BE49-F238E27FC236}">
                <a16:creationId xmlns:a16="http://schemas.microsoft.com/office/drawing/2014/main" id="{DADB3F46-343F-594E-B560-756EA14B112A}"/>
              </a:ext>
            </a:extLst>
          </p:cNvPr>
          <p:cNvSpPr/>
          <p:nvPr/>
        </p:nvSpPr>
        <p:spPr>
          <a:xfrm>
            <a:off x="711278" y="3124202"/>
            <a:ext cx="2864313" cy="426425"/>
          </a:xfrm>
          <a:prstGeom prst="round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Franklin Gothic Medium" panose="020B0603020102020204" pitchFamily="34" charset="0"/>
              </a:rPr>
              <a:t>Mobile Engagement</a:t>
            </a:r>
            <a:endParaRPr lang="en-US" dirty="0">
              <a:latin typeface="Franklin Gothic Medium" panose="020B0603020102020204" pitchFamily="34" charset="0"/>
            </a:endParaRPr>
          </a:p>
        </p:txBody>
      </p:sp>
      <p:pic>
        <p:nvPicPr>
          <p:cNvPr id="39" name="Picture 38">
            <a:extLst>
              <a:ext uri="{FF2B5EF4-FFF2-40B4-BE49-F238E27FC236}">
                <a16:creationId xmlns:a16="http://schemas.microsoft.com/office/drawing/2014/main" id="{DD765B7E-D877-9449-8905-47656ABC452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686203" y="2872728"/>
            <a:ext cx="2174519" cy="2174519"/>
          </a:xfrm>
          <a:prstGeom prst="ellipse">
            <a:avLst/>
          </a:prstGeom>
          <a:ln w="63500" cap="rnd">
            <a:solidFill>
              <a:srgbClr val="00529C"/>
            </a:solidFill>
          </a:ln>
          <a:effectLst/>
          <a:scene3d>
            <a:camera prst="orthographicFront"/>
            <a:lightRig rig="contrasting" dir="t">
              <a:rot lat="0" lon="0" rev="3000000"/>
            </a:lightRig>
          </a:scene3d>
          <a:sp3d contourW="7620">
            <a:bevelT w="95250" h="31750"/>
            <a:contourClr>
              <a:srgbClr val="333333"/>
            </a:contourClr>
          </a:sp3d>
        </p:spPr>
      </p:pic>
      <p:sp>
        <p:nvSpPr>
          <p:cNvPr id="41" name="Rounded Rectangle 40">
            <a:extLst>
              <a:ext uri="{FF2B5EF4-FFF2-40B4-BE49-F238E27FC236}">
                <a16:creationId xmlns:a16="http://schemas.microsoft.com/office/drawing/2014/main" id="{8E91EA68-2EE4-F645-BEAF-11367D4621D3}"/>
              </a:ext>
            </a:extLst>
          </p:cNvPr>
          <p:cNvSpPr/>
          <p:nvPr/>
        </p:nvSpPr>
        <p:spPr>
          <a:xfrm>
            <a:off x="1673465" y="3734379"/>
            <a:ext cx="2864310" cy="426423"/>
          </a:xfrm>
          <a:prstGeom prst="round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Franklin Gothic Medium" panose="020B0603020102020204" pitchFamily="34" charset="0"/>
              </a:rPr>
              <a:t>Crew Rewards</a:t>
            </a:r>
            <a:endParaRPr lang="en-US" dirty="0">
              <a:latin typeface="Franklin Gothic Medium" panose="020B0603020102020204" pitchFamily="34" charset="0"/>
            </a:endParaRPr>
          </a:p>
        </p:txBody>
      </p:sp>
      <p:cxnSp>
        <p:nvCxnSpPr>
          <p:cNvPr id="9" name="Straight Arrow Connector 8">
            <a:extLst>
              <a:ext uri="{FF2B5EF4-FFF2-40B4-BE49-F238E27FC236}">
                <a16:creationId xmlns:a16="http://schemas.microsoft.com/office/drawing/2014/main" id="{CB87E77C-A20B-B644-B0F9-2837EE82D2F5}"/>
              </a:ext>
            </a:extLst>
          </p:cNvPr>
          <p:cNvCxnSpPr>
            <a:cxnSpLocks/>
          </p:cNvCxnSpPr>
          <p:nvPr/>
        </p:nvCxnSpPr>
        <p:spPr>
          <a:xfrm>
            <a:off x="3830364" y="2208669"/>
            <a:ext cx="4711731" cy="1555054"/>
          </a:xfrm>
          <a:prstGeom prst="straightConnector1">
            <a:avLst/>
          </a:prstGeom>
          <a:ln w="38100">
            <a:solidFill>
              <a:srgbClr val="00529C"/>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2922294-D40F-BE4D-A558-3C30B9E6E78D}"/>
              </a:ext>
            </a:extLst>
          </p:cNvPr>
          <p:cNvCxnSpPr>
            <a:cxnSpLocks/>
          </p:cNvCxnSpPr>
          <p:nvPr/>
        </p:nvCxnSpPr>
        <p:spPr>
          <a:xfrm flipV="1">
            <a:off x="3749771" y="4196860"/>
            <a:ext cx="4763448" cy="1436774"/>
          </a:xfrm>
          <a:prstGeom prst="straightConnector1">
            <a:avLst/>
          </a:prstGeom>
          <a:ln w="38100">
            <a:solidFill>
              <a:srgbClr val="00529C"/>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A23990-442C-6B40-B748-7C994F1DDBB6}"/>
              </a:ext>
            </a:extLst>
          </p:cNvPr>
          <p:cNvCxnSpPr>
            <a:cxnSpLocks/>
          </p:cNvCxnSpPr>
          <p:nvPr/>
        </p:nvCxnSpPr>
        <p:spPr>
          <a:xfrm>
            <a:off x="5939548" y="3947591"/>
            <a:ext cx="2592922" cy="0"/>
          </a:xfrm>
          <a:prstGeom prst="straightConnector1">
            <a:avLst/>
          </a:prstGeom>
          <a:ln w="38100">
            <a:solidFill>
              <a:srgbClr val="00529C"/>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638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0D1582-0373-DC4F-88BF-CBC9EB0622AF}"/>
              </a:ext>
            </a:extLst>
          </p:cNvPr>
          <p:cNvPicPr>
            <a:picLocks noChangeAspect="1"/>
          </p:cNvPicPr>
          <p:nvPr/>
        </p:nvPicPr>
        <p:blipFill>
          <a:blip r:embed="rId3"/>
          <a:stretch>
            <a:fillRect/>
          </a:stretch>
        </p:blipFill>
        <p:spPr>
          <a:xfrm>
            <a:off x="1023614" y="3413338"/>
            <a:ext cx="4411892" cy="2792530"/>
          </a:xfrm>
          <a:prstGeom prst="rect">
            <a:avLst/>
          </a:prstGeom>
          <a:ln>
            <a:noFill/>
          </a:ln>
          <a:effectLst>
            <a:outerShdw blurRad="292100" dist="139700" dir="9600000" algn="tl" rotWithShape="0">
              <a:srgbClr val="333333">
                <a:alpha val="15000"/>
              </a:srgbClr>
            </a:outerShdw>
          </a:effectLst>
        </p:spPr>
      </p:pic>
      <p:pic>
        <p:nvPicPr>
          <p:cNvPr id="10" name="Picture 9">
            <a:extLst>
              <a:ext uri="{FF2B5EF4-FFF2-40B4-BE49-F238E27FC236}">
                <a16:creationId xmlns:a16="http://schemas.microsoft.com/office/drawing/2014/main" id="{8D3D480D-99D7-494B-BB08-53B58F6BAF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55026" y="1375349"/>
            <a:ext cx="1746504" cy="465734"/>
          </a:xfrm>
          <a:prstGeom prst="rect">
            <a:avLst/>
          </a:prstGeom>
        </p:spPr>
      </p:pic>
      <p:sp>
        <p:nvSpPr>
          <p:cNvPr id="13" name="Title 8">
            <a:extLst>
              <a:ext uri="{FF2B5EF4-FFF2-40B4-BE49-F238E27FC236}">
                <a16:creationId xmlns:a16="http://schemas.microsoft.com/office/drawing/2014/main" id="{9F447723-76E2-5742-A2E8-D5243BF4F7E5}"/>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dirty="0">
                <a:latin typeface="Franklin Gothic Medium" panose="020B0603020102020204" pitchFamily="34" charset="0"/>
              </a:rPr>
              <a:t>The Challenges You Face:</a:t>
            </a:r>
            <a:r>
              <a:rPr lang="en-US" sz="3600" b="1" dirty="0">
                <a:latin typeface="Franklin Gothic Demi" panose="020B0603020102020204" pitchFamily="34" charset="0"/>
              </a:rPr>
              <a:t> Acquiring New Guests</a:t>
            </a:r>
          </a:p>
        </p:txBody>
      </p:sp>
      <p:sp>
        <p:nvSpPr>
          <p:cNvPr id="6" name="TextBox 5">
            <a:extLst>
              <a:ext uri="{FF2B5EF4-FFF2-40B4-BE49-F238E27FC236}">
                <a16:creationId xmlns:a16="http://schemas.microsoft.com/office/drawing/2014/main" id="{B89842A5-AE9A-1045-A474-79A0997C0C4E}"/>
              </a:ext>
            </a:extLst>
          </p:cNvPr>
          <p:cNvSpPr txBox="1"/>
          <p:nvPr/>
        </p:nvSpPr>
        <p:spPr>
          <a:xfrm>
            <a:off x="6404719" y="2019166"/>
            <a:ext cx="5526371" cy="461665"/>
          </a:xfrm>
          <a:prstGeom prst="rect">
            <a:avLst/>
          </a:prstGeom>
          <a:noFill/>
        </p:spPr>
        <p:txBody>
          <a:bodyPr wrap="square" rtlCol="0">
            <a:spAutoFit/>
          </a:bodyPr>
          <a:lstStyle/>
          <a:p>
            <a:pPr>
              <a:spcAft>
                <a:spcPts val="800"/>
              </a:spcAft>
            </a:pPr>
            <a:r>
              <a:rPr lang="en-US" sz="2400" b="1" dirty="0">
                <a:solidFill>
                  <a:srgbClr val="00529C"/>
                </a:solidFill>
                <a:latin typeface="Franklin Gothic Book" panose="020B0503020102020204" pitchFamily="34" charset="0"/>
                <a:cs typeface="Calibri" panose="020F0502020204030204" pitchFamily="34" charset="0"/>
              </a:rPr>
              <a:t>Tracking ROI on New Guest Acquisition</a:t>
            </a:r>
          </a:p>
        </p:txBody>
      </p:sp>
      <p:sp>
        <p:nvSpPr>
          <p:cNvPr id="7" name="TextBox 6">
            <a:extLst>
              <a:ext uri="{FF2B5EF4-FFF2-40B4-BE49-F238E27FC236}">
                <a16:creationId xmlns:a16="http://schemas.microsoft.com/office/drawing/2014/main" id="{6E89C362-1534-F244-9C26-98C35B6F2CC5}"/>
              </a:ext>
            </a:extLst>
          </p:cNvPr>
          <p:cNvSpPr txBox="1"/>
          <p:nvPr/>
        </p:nvSpPr>
        <p:spPr>
          <a:xfrm>
            <a:off x="6404720" y="2827201"/>
            <a:ext cx="5396810" cy="2995692"/>
          </a:xfrm>
          <a:prstGeom prst="rect">
            <a:avLst/>
          </a:prstGeom>
          <a:noFill/>
        </p:spPr>
        <p:txBody>
          <a:bodyPr wrap="square" rtlCol="0">
            <a:spAutoFit/>
          </a:bodyPr>
          <a:lstStyle/>
          <a:p>
            <a:pPr>
              <a:spcAft>
                <a:spcPts val="800"/>
              </a:spcAft>
            </a:pPr>
            <a:r>
              <a:rPr lang="en-US" b="1" dirty="0">
                <a:solidFill>
                  <a:srgbClr val="0EA5DF"/>
                </a:solidFill>
                <a:latin typeface="Franklin Gothic Book" panose="020B0503020102020204" pitchFamily="34" charset="0"/>
                <a:cs typeface="Calibri" panose="020F0502020204030204" pitchFamily="34" charset="0"/>
              </a:rPr>
              <a:t>All marketing methods used to acquire guests can be measured and optimized for true ROI over time by:</a:t>
            </a:r>
          </a:p>
          <a:p>
            <a:pPr marL="285750" indent="-285750">
              <a:spcAft>
                <a:spcPts val="800"/>
              </a:spcAft>
              <a:buFont typeface="Arial" panose="020B0604020202020204" pitchFamily="34" charset="0"/>
              <a:buChar char="•"/>
            </a:pPr>
            <a:r>
              <a:rPr lang="en-US" dirty="0">
                <a:solidFill>
                  <a:srgbClr val="58595B"/>
                </a:solidFill>
                <a:latin typeface="Franklin Gothic Book" panose="020B0503020102020204" pitchFamily="34" charset="0"/>
                <a:cs typeface="Calibri" panose="020F0502020204030204" pitchFamily="34" charset="0"/>
              </a:rPr>
              <a:t>Measuring consumer opt-ins from all marketing efforts – TV, FSI, Online Registration, in-store marketing, packaging, and more. </a:t>
            </a:r>
          </a:p>
          <a:p>
            <a:pPr marL="285750" indent="-285750">
              <a:spcAft>
                <a:spcPts val="800"/>
              </a:spcAft>
              <a:buFont typeface="Arial" panose="020B0604020202020204" pitchFamily="34" charset="0"/>
              <a:buChar char="•"/>
            </a:pPr>
            <a:r>
              <a:rPr lang="en-US" dirty="0">
                <a:solidFill>
                  <a:srgbClr val="58595B"/>
                </a:solidFill>
                <a:latin typeface="Franklin Gothic Book" panose="020B0503020102020204" pitchFamily="34" charset="0"/>
                <a:cs typeface="Calibri" panose="020F0502020204030204" pitchFamily="34" charset="0"/>
              </a:rPr>
              <a:t>Refer-a-Friend for your messaging program.</a:t>
            </a:r>
          </a:p>
          <a:p>
            <a:pPr marL="285750" indent="-285750">
              <a:spcAft>
                <a:spcPts val="800"/>
              </a:spcAft>
              <a:buFont typeface="Arial" panose="020B0604020202020204" pitchFamily="34" charset="0"/>
              <a:buChar char="•"/>
            </a:pPr>
            <a:r>
              <a:rPr lang="en-US" dirty="0">
                <a:solidFill>
                  <a:srgbClr val="58595B"/>
                </a:solidFill>
                <a:latin typeface="Franklin Gothic Book" panose="020B0503020102020204" pitchFamily="34" charset="0"/>
                <a:cs typeface="Calibri" panose="020F0502020204030204" pitchFamily="34" charset="0"/>
              </a:rPr>
              <a:t>Provide a valuable opt-in text message offer to capture guest interest.</a:t>
            </a:r>
          </a:p>
          <a:p>
            <a:pPr>
              <a:spcAft>
                <a:spcPts val="800"/>
              </a:spcAft>
            </a:pPr>
            <a:endParaRPr lang="en-US" dirty="0">
              <a:solidFill>
                <a:srgbClr val="58595B"/>
              </a:solidFill>
              <a:latin typeface="Franklin Gothic Book" panose="020B0503020102020204" pitchFamily="34" charset="0"/>
              <a:cs typeface="Calibri" panose="020F0502020204030204" pitchFamily="34" charset="0"/>
            </a:endParaRPr>
          </a:p>
        </p:txBody>
      </p:sp>
      <p:pic>
        <p:nvPicPr>
          <p:cNvPr id="11" name="Picture 10" descr="A screenshot of a cell phone&#10;&#10;Description automatically generated">
            <a:extLst>
              <a:ext uri="{FF2B5EF4-FFF2-40B4-BE49-F238E27FC236}">
                <a16:creationId xmlns:a16="http://schemas.microsoft.com/office/drawing/2014/main" id="{97BA896F-F615-B448-AF41-C7E11A651B15}"/>
              </a:ext>
            </a:extLst>
          </p:cNvPr>
          <p:cNvPicPr>
            <a:picLocks noChangeAspect="1"/>
          </p:cNvPicPr>
          <p:nvPr/>
        </p:nvPicPr>
        <p:blipFill>
          <a:blip r:embed="rId5"/>
          <a:stretch>
            <a:fillRect/>
          </a:stretch>
        </p:blipFill>
        <p:spPr>
          <a:xfrm>
            <a:off x="1789648" y="2155662"/>
            <a:ext cx="2440403" cy="2431314"/>
          </a:xfrm>
          <a:prstGeom prst="rect">
            <a:avLst/>
          </a:prstGeom>
          <a:ln>
            <a:solidFill>
              <a:srgbClr val="58595B"/>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663DAFA-F1B2-024A-B983-029003CB7C9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4020492" y="1652578"/>
            <a:ext cx="1899620" cy="2533969"/>
          </a:xfrm>
          <a:prstGeom prst="rect">
            <a:avLst/>
          </a:prstGeom>
          <a:effectLst>
            <a:outerShdw blurRad="50800" dist="38100" dir="2700000" algn="tl" rotWithShape="0">
              <a:prstClr val="black">
                <a:alpha val="40000"/>
              </a:prstClr>
            </a:outerShdw>
          </a:effectLst>
        </p:spPr>
      </p:pic>
      <p:pic>
        <p:nvPicPr>
          <p:cNvPr id="9" name="Google Shape;406;p54">
            <a:extLst>
              <a:ext uri="{FF2B5EF4-FFF2-40B4-BE49-F238E27FC236}">
                <a16:creationId xmlns:a16="http://schemas.microsoft.com/office/drawing/2014/main" id="{1964E0CB-5A39-CA44-807B-1D74E25747C2}"/>
              </a:ext>
            </a:extLst>
          </p:cNvPr>
          <p:cNvPicPr preferRelativeResize="0"/>
          <p:nvPr/>
        </p:nvPicPr>
        <p:blipFill rotWithShape="1">
          <a:blip r:embed="rId8"/>
          <a:srcRect/>
          <a:stretch>
            <a:fillRect/>
          </a:stretch>
        </p:blipFill>
        <p:spPr>
          <a:xfrm>
            <a:off x="662273" y="2373109"/>
            <a:ext cx="1500322" cy="3031901"/>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03755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9F447723-76E2-5742-A2E8-D5243BF4F7E5}"/>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dirty="0">
                <a:latin typeface="Franklin Gothic Medium" panose="020B0603020102020204" pitchFamily="34" charset="0"/>
              </a:rPr>
              <a:t>The Challenges You Face:</a:t>
            </a:r>
            <a:r>
              <a:rPr lang="en-US" sz="3600" b="1" dirty="0">
                <a:latin typeface="Franklin Gothic Demi" panose="020B0603020102020204" pitchFamily="34" charset="0"/>
              </a:rPr>
              <a:t> Increasing Returning Guests</a:t>
            </a:r>
          </a:p>
        </p:txBody>
      </p:sp>
      <p:sp>
        <p:nvSpPr>
          <p:cNvPr id="4" name="TextBox 3">
            <a:extLst>
              <a:ext uri="{FF2B5EF4-FFF2-40B4-BE49-F238E27FC236}">
                <a16:creationId xmlns:a16="http://schemas.microsoft.com/office/drawing/2014/main" id="{9A2A1FC6-2D71-F444-B3A6-444D7BFD758A}"/>
              </a:ext>
            </a:extLst>
          </p:cNvPr>
          <p:cNvSpPr txBox="1"/>
          <p:nvPr/>
        </p:nvSpPr>
        <p:spPr>
          <a:xfrm>
            <a:off x="6404720" y="2014921"/>
            <a:ext cx="5396810" cy="461665"/>
          </a:xfrm>
          <a:prstGeom prst="rect">
            <a:avLst/>
          </a:prstGeom>
          <a:noFill/>
        </p:spPr>
        <p:txBody>
          <a:bodyPr wrap="square" rtlCol="0">
            <a:spAutoFit/>
          </a:bodyPr>
          <a:lstStyle/>
          <a:p>
            <a:pPr>
              <a:spcAft>
                <a:spcPts val="800"/>
              </a:spcAft>
            </a:pPr>
            <a:r>
              <a:rPr lang="en-US" sz="2400" b="1" dirty="0">
                <a:solidFill>
                  <a:srgbClr val="00529C"/>
                </a:solidFill>
                <a:latin typeface="Franklin Gothic Book" panose="020B0503020102020204" pitchFamily="34" charset="0"/>
                <a:cs typeface="Calibri" panose="020F0502020204030204" pitchFamily="34" charset="0"/>
              </a:rPr>
              <a:t>Planning for Guest Retention</a:t>
            </a:r>
          </a:p>
        </p:txBody>
      </p:sp>
      <p:sp>
        <p:nvSpPr>
          <p:cNvPr id="5" name="TextBox 4">
            <a:extLst>
              <a:ext uri="{FF2B5EF4-FFF2-40B4-BE49-F238E27FC236}">
                <a16:creationId xmlns:a16="http://schemas.microsoft.com/office/drawing/2014/main" id="{734586C4-E7BC-344E-A035-541382350536}"/>
              </a:ext>
            </a:extLst>
          </p:cNvPr>
          <p:cNvSpPr txBox="1"/>
          <p:nvPr/>
        </p:nvSpPr>
        <p:spPr>
          <a:xfrm>
            <a:off x="6417599" y="2825663"/>
            <a:ext cx="5396810" cy="1959511"/>
          </a:xfrm>
          <a:prstGeom prst="rect">
            <a:avLst/>
          </a:prstGeom>
          <a:noFill/>
        </p:spPr>
        <p:txBody>
          <a:bodyPr wrap="square" rtlCol="0">
            <a:spAutoFit/>
          </a:bodyPr>
          <a:lstStyle/>
          <a:p>
            <a:pPr>
              <a:spcAft>
                <a:spcPts val="800"/>
              </a:spcAft>
            </a:pPr>
            <a:r>
              <a:rPr lang="en-US" b="1" dirty="0">
                <a:solidFill>
                  <a:srgbClr val="0EA5DF"/>
                </a:solidFill>
                <a:latin typeface="Franklin Gothic Book" panose="020B0503020102020204" pitchFamily="34" charset="0"/>
                <a:cs typeface="Calibri" panose="020F0502020204030204" pitchFamily="34" charset="0"/>
              </a:rPr>
              <a:t>When a guest stops visiting, you need to be able to reach them and get them re-engaged:</a:t>
            </a:r>
          </a:p>
          <a:p>
            <a:pPr marL="171450" indent="-171450">
              <a:spcAft>
                <a:spcPts val="800"/>
              </a:spcAft>
              <a:buFont typeface="Arial" panose="020B0604020202020204" pitchFamily="34" charset="0"/>
              <a:buChar char="•"/>
            </a:pPr>
            <a:r>
              <a:rPr lang="en-US" dirty="0">
                <a:solidFill>
                  <a:srgbClr val="58595B"/>
                </a:solidFill>
                <a:latin typeface="Franklin Gothic Book" panose="020B0503020102020204" pitchFamily="34" charset="0"/>
                <a:cs typeface="Calibri" panose="020F0502020204030204" pitchFamily="34" charset="0"/>
              </a:rPr>
              <a:t>Build and send segmented text campaigns based on guest’s last visit, redemption, or online order. </a:t>
            </a:r>
          </a:p>
          <a:p>
            <a:pPr marL="171450" indent="-171450">
              <a:spcAft>
                <a:spcPts val="800"/>
              </a:spcAft>
              <a:buFont typeface="Arial" panose="020B0604020202020204" pitchFamily="34" charset="0"/>
              <a:buChar char="•"/>
            </a:pPr>
            <a:r>
              <a:rPr lang="en-US" dirty="0">
                <a:solidFill>
                  <a:srgbClr val="58595B"/>
                </a:solidFill>
                <a:latin typeface="Franklin Gothic Book" panose="020B0503020102020204" pitchFamily="34" charset="0"/>
                <a:cs typeface="Calibri" panose="020F0502020204030204" pitchFamily="34" charset="0"/>
              </a:rPr>
              <a:t>Send relevant and personalized messaging based on guest profiles and their activity.</a:t>
            </a:r>
          </a:p>
        </p:txBody>
      </p:sp>
      <p:pic>
        <p:nvPicPr>
          <p:cNvPr id="7" name="Picture 6">
            <a:extLst>
              <a:ext uri="{FF2B5EF4-FFF2-40B4-BE49-F238E27FC236}">
                <a16:creationId xmlns:a16="http://schemas.microsoft.com/office/drawing/2014/main" id="{BA4404B2-1789-844A-9E4C-5590B2B433E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55026" y="1375349"/>
            <a:ext cx="1746504" cy="465734"/>
          </a:xfrm>
          <a:prstGeom prst="rect">
            <a:avLst/>
          </a:prstGeom>
        </p:spPr>
      </p:pic>
      <p:grpSp>
        <p:nvGrpSpPr>
          <p:cNvPr id="6" name="Group 5">
            <a:extLst>
              <a:ext uri="{FF2B5EF4-FFF2-40B4-BE49-F238E27FC236}">
                <a16:creationId xmlns:a16="http://schemas.microsoft.com/office/drawing/2014/main" id="{3EF4CF26-3BBC-F741-9E2D-A9A222D47C49}"/>
              </a:ext>
            </a:extLst>
          </p:cNvPr>
          <p:cNvGrpSpPr/>
          <p:nvPr/>
        </p:nvGrpSpPr>
        <p:grpSpPr>
          <a:xfrm>
            <a:off x="3444295" y="1661489"/>
            <a:ext cx="2342986" cy="4193165"/>
            <a:chOff x="1964425" y="1384300"/>
            <a:chExt cx="2814291" cy="5036645"/>
          </a:xfrm>
        </p:grpSpPr>
        <p:pic>
          <p:nvPicPr>
            <p:cNvPr id="12" name="Picture 11" descr="A screenshot of a cell phone&#10;&#10;Description automatically generated">
              <a:extLst>
                <a:ext uri="{FF2B5EF4-FFF2-40B4-BE49-F238E27FC236}">
                  <a16:creationId xmlns:a16="http://schemas.microsoft.com/office/drawing/2014/main" id="{2856F119-BFB9-9640-B9FE-097F9CBFBA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4425" y="1384300"/>
              <a:ext cx="2814291" cy="5036645"/>
            </a:xfrm>
            <a:prstGeom prst="rect">
              <a:avLst/>
            </a:prstGeom>
            <a:effectLst>
              <a:outerShdw blurRad="152400" dist="38100" dir="2700000" algn="tl" rotWithShape="0">
                <a:prstClr val="black">
                  <a:alpha val="29000"/>
                </a:prstClr>
              </a:outerShdw>
            </a:effectLst>
          </p:spPr>
        </p:pic>
        <p:pic>
          <p:nvPicPr>
            <p:cNvPr id="14" name="Picture 13" descr="A screenshot of a cell phone&#10;&#10;Description automatically generated">
              <a:extLst>
                <a:ext uri="{FF2B5EF4-FFF2-40B4-BE49-F238E27FC236}">
                  <a16:creationId xmlns:a16="http://schemas.microsoft.com/office/drawing/2014/main" id="{EE121C48-F30C-5644-94BE-A7A5D0557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99686" y="3694516"/>
              <a:ext cx="1975057" cy="776310"/>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590A0022-6634-DC45-8FAC-7EF999D807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99684" y="2526644"/>
              <a:ext cx="1964701" cy="204634"/>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DB6165F0-50D2-FD48-8544-71DFB41A7F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99684" y="2731278"/>
              <a:ext cx="1976837" cy="753834"/>
            </a:xfrm>
            <a:prstGeom prst="rect">
              <a:avLst/>
            </a:prstGeom>
          </p:spPr>
        </p:pic>
        <p:pic>
          <p:nvPicPr>
            <p:cNvPr id="18" name="Picture 17" descr="A close up of a logo&#10;&#10;Description automatically generated">
              <a:extLst>
                <a:ext uri="{FF2B5EF4-FFF2-40B4-BE49-F238E27FC236}">
                  <a16:creationId xmlns:a16="http://schemas.microsoft.com/office/drawing/2014/main" id="{1C039A81-9A62-7F49-8CDE-C9B78C176D7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97905" y="3469087"/>
              <a:ext cx="1964701" cy="224373"/>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043ADEF-BDC5-EE4E-A9E8-BDD1C42E1EDA}"/>
                </a:ext>
              </a:extLst>
            </p:cNvPr>
            <p:cNvPicPr>
              <a:picLocks noChangeAspect="1"/>
            </p:cNvPicPr>
            <p:nvPr/>
          </p:nvPicPr>
          <p:blipFill rotWithShape="1">
            <a:blip r:embed="rId9"/>
            <a:srcRect t="63701" b="14880"/>
            <a:stretch/>
          </p:blipFill>
          <p:spPr>
            <a:xfrm>
              <a:off x="2397904" y="4425689"/>
              <a:ext cx="1985875" cy="921011"/>
            </a:xfrm>
            <a:prstGeom prst="rect">
              <a:avLst/>
            </a:prstGeom>
          </p:spPr>
        </p:pic>
      </p:grpSp>
      <p:pic>
        <p:nvPicPr>
          <p:cNvPr id="19" name="Picture 18" descr="A screenshot of a cell phone&#10;&#10;Description automatically generated">
            <a:extLst>
              <a:ext uri="{FF2B5EF4-FFF2-40B4-BE49-F238E27FC236}">
                <a16:creationId xmlns:a16="http://schemas.microsoft.com/office/drawing/2014/main" id="{2AD22454-4968-5B43-8447-ACAA315C2FE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5599" y="1841084"/>
            <a:ext cx="1523406" cy="3907118"/>
          </a:xfrm>
          <a:prstGeom prst="rect">
            <a:avLst/>
          </a:prstGeom>
          <a:ln>
            <a:solidFill>
              <a:schemeClr val="bg2">
                <a:lumMod val="90000"/>
              </a:schemeClr>
            </a:solidFill>
          </a:ln>
          <a:effectLst>
            <a:outerShdw blurRad="152400" dist="38100" dir="2700000" algn="tl" rotWithShape="0">
              <a:prstClr val="black">
                <a:alpha val="18000"/>
              </a:prstClr>
            </a:outerShdw>
          </a:effectLst>
        </p:spPr>
      </p:pic>
      <p:pic>
        <p:nvPicPr>
          <p:cNvPr id="20" name="Picture 19">
            <a:extLst>
              <a:ext uri="{FF2B5EF4-FFF2-40B4-BE49-F238E27FC236}">
                <a16:creationId xmlns:a16="http://schemas.microsoft.com/office/drawing/2014/main" id="{BAA73EAC-6928-1044-B719-58B8664908DB}"/>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234496" y="1462342"/>
            <a:ext cx="539496" cy="539496"/>
          </a:xfrm>
          <a:prstGeom prst="rect">
            <a:avLst/>
          </a:prstGeom>
        </p:spPr>
      </p:pic>
      <p:pic>
        <p:nvPicPr>
          <p:cNvPr id="21" name="Picture 20">
            <a:extLst>
              <a:ext uri="{FF2B5EF4-FFF2-40B4-BE49-F238E27FC236}">
                <a16:creationId xmlns:a16="http://schemas.microsoft.com/office/drawing/2014/main" id="{E0D2BB1D-EEE0-014F-B477-6D07DD8C86D2}"/>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318108" y="1475425"/>
            <a:ext cx="539496" cy="539496"/>
          </a:xfrm>
          <a:prstGeom prst="rect">
            <a:avLst/>
          </a:prstGeom>
        </p:spPr>
      </p:pic>
      <p:cxnSp>
        <p:nvCxnSpPr>
          <p:cNvPr id="23" name="Straight Arrow Connector 22">
            <a:extLst>
              <a:ext uri="{FF2B5EF4-FFF2-40B4-BE49-F238E27FC236}">
                <a16:creationId xmlns:a16="http://schemas.microsoft.com/office/drawing/2014/main" id="{5DE82062-37EB-D846-A84B-9C1636762FFA}"/>
              </a:ext>
            </a:extLst>
          </p:cNvPr>
          <p:cNvCxnSpPr>
            <a:cxnSpLocks/>
          </p:cNvCxnSpPr>
          <p:nvPr/>
        </p:nvCxnSpPr>
        <p:spPr>
          <a:xfrm>
            <a:off x="1866900" y="5965030"/>
            <a:ext cx="2578100" cy="0"/>
          </a:xfrm>
          <a:prstGeom prst="straightConnector1">
            <a:avLst/>
          </a:prstGeom>
          <a:ln w="34925">
            <a:solidFill>
              <a:srgbClr val="00529C"/>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7431100-845A-894A-9786-81B76C3F8B1A}"/>
              </a:ext>
            </a:extLst>
          </p:cNvPr>
          <p:cNvSpPr txBox="1"/>
          <p:nvPr/>
        </p:nvSpPr>
        <p:spPr>
          <a:xfrm>
            <a:off x="829341" y="6089692"/>
            <a:ext cx="1686317" cy="338554"/>
          </a:xfrm>
          <a:prstGeom prst="rect">
            <a:avLst/>
          </a:prstGeom>
          <a:noFill/>
        </p:spPr>
        <p:txBody>
          <a:bodyPr wrap="square" rtlCol="0">
            <a:spAutoFit/>
          </a:bodyPr>
          <a:lstStyle/>
          <a:p>
            <a:pPr algn="ctr">
              <a:spcAft>
                <a:spcPts val="800"/>
              </a:spcAft>
            </a:pPr>
            <a:r>
              <a:rPr lang="en-US" sz="1600" b="1" dirty="0">
                <a:solidFill>
                  <a:srgbClr val="00529C"/>
                </a:solidFill>
                <a:latin typeface="Franklin Gothic Book" panose="020B0503020102020204" pitchFamily="34" charset="0"/>
                <a:cs typeface="Calibri" panose="020F0502020204030204" pitchFamily="34" charset="0"/>
              </a:rPr>
              <a:t>Last Redemption</a:t>
            </a:r>
          </a:p>
        </p:txBody>
      </p:sp>
      <p:sp>
        <p:nvSpPr>
          <p:cNvPr id="26" name="Oval 25">
            <a:extLst>
              <a:ext uri="{FF2B5EF4-FFF2-40B4-BE49-F238E27FC236}">
                <a16:creationId xmlns:a16="http://schemas.microsoft.com/office/drawing/2014/main" id="{A1468573-DC6C-6547-AD3F-42CD5B35C93C}"/>
              </a:ext>
            </a:extLst>
          </p:cNvPr>
          <p:cNvSpPr/>
          <p:nvPr/>
        </p:nvSpPr>
        <p:spPr>
          <a:xfrm>
            <a:off x="1591891" y="5884421"/>
            <a:ext cx="161218" cy="161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A773F0-518A-1E4E-AF46-596CD11076CB}"/>
              </a:ext>
            </a:extLst>
          </p:cNvPr>
          <p:cNvSpPr/>
          <p:nvPr/>
        </p:nvSpPr>
        <p:spPr>
          <a:xfrm>
            <a:off x="4535179" y="5870192"/>
            <a:ext cx="161218" cy="161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978A6FB-0A5E-A946-86CB-FC2FE22164E8}"/>
              </a:ext>
            </a:extLst>
          </p:cNvPr>
          <p:cNvSpPr txBox="1"/>
          <p:nvPr/>
        </p:nvSpPr>
        <p:spPr>
          <a:xfrm>
            <a:off x="3754540" y="6143117"/>
            <a:ext cx="1686317" cy="338554"/>
          </a:xfrm>
          <a:prstGeom prst="rect">
            <a:avLst/>
          </a:prstGeom>
          <a:noFill/>
        </p:spPr>
        <p:txBody>
          <a:bodyPr wrap="square" rtlCol="0">
            <a:spAutoFit/>
          </a:bodyPr>
          <a:lstStyle/>
          <a:p>
            <a:pPr algn="ctr">
              <a:spcAft>
                <a:spcPts val="800"/>
              </a:spcAft>
            </a:pPr>
            <a:r>
              <a:rPr lang="en-US" sz="1600" b="1" dirty="0">
                <a:solidFill>
                  <a:srgbClr val="00529C"/>
                </a:solidFill>
                <a:latin typeface="Franklin Gothic Book" panose="020B0503020102020204" pitchFamily="34" charset="0"/>
                <a:cs typeface="Calibri" panose="020F0502020204030204" pitchFamily="34" charset="0"/>
              </a:rPr>
              <a:t>30 Days Later</a:t>
            </a:r>
          </a:p>
        </p:txBody>
      </p:sp>
    </p:spTree>
    <p:extLst>
      <p:ext uri="{BB962C8B-B14F-4D97-AF65-F5344CB8AC3E}">
        <p14:creationId xmlns:p14="http://schemas.microsoft.com/office/powerpoint/2010/main" val="371476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AF9A4443-9784-DA47-B4F9-088A4B513D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69" t="8193" r="16533" b="18156"/>
          <a:stretch/>
        </p:blipFill>
        <p:spPr bwMode="auto">
          <a:xfrm>
            <a:off x="773143" y="1755070"/>
            <a:ext cx="5014138" cy="29979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itle 8">
            <a:extLst>
              <a:ext uri="{FF2B5EF4-FFF2-40B4-BE49-F238E27FC236}">
                <a16:creationId xmlns:a16="http://schemas.microsoft.com/office/drawing/2014/main" id="{9F447723-76E2-5742-A2E8-D5243BF4F7E5}"/>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dirty="0">
                <a:latin typeface="Franklin Gothic Medium" panose="020B0603020102020204" pitchFamily="34" charset="0"/>
              </a:rPr>
              <a:t>The Challenges You Face:</a:t>
            </a:r>
            <a:r>
              <a:rPr lang="en-US" sz="3600" b="1" dirty="0">
                <a:latin typeface="Franklin Gothic Demi" panose="020B0603020102020204" pitchFamily="34" charset="0"/>
              </a:rPr>
              <a:t> Increasing Spend Per Visit</a:t>
            </a:r>
          </a:p>
        </p:txBody>
      </p:sp>
      <p:sp>
        <p:nvSpPr>
          <p:cNvPr id="6" name="TextBox 5">
            <a:extLst>
              <a:ext uri="{FF2B5EF4-FFF2-40B4-BE49-F238E27FC236}">
                <a16:creationId xmlns:a16="http://schemas.microsoft.com/office/drawing/2014/main" id="{70AE4E43-EB39-874D-9078-C1369A0C3D89}"/>
              </a:ext>
            </a:extLst>
          </p:cNvPr>
          <p:cNvSpPr txBox="1"/>
          <p:nvPr/>
        </p:nvSpPr>
        <p:spPr>
          <a:xfrm>
            <a:off x="6404720" y="2030313"/>
            <a:ext cx="5396810" cy="461665"/>
          </a:xfrm>
          <a:prstGeom prst="rect">
            <a:avLst/>
          </a:prstGeom>
          <a:noFill/>
        </p:spPr>
        <p:txBody>
          <a:bodyPr wrap="square" rtlCol="0">
            <a:spAutoFit/>
          </a:bodyPr>
          <a:lstStyle/>
          <a:p>
            <a:pPr>
              <a:spcAft>
                <a:spcPts val="800"/>
              </a:spcAft>
            </a:pPr>
            <a:r>
              <a:rPr lang="en-US" sz="2400" b="1" dirty="0">
                <a:solidFill>
                  <a:srgbClr val="00529C"/>
                </a:solidFill>
                <a:latin typeface="Franklin Gothic Book" panose="020B0503020102020204" pitchFamily="34" charset="0"/>
                <a:cs typeface="Calibri" panose="020F0502020204030204" pitchFamily="34" charset="0"/>
              </a:rPr>
              <a:t>Encouraging Beverage Incident Growth</a:t>
            </a:r>
          </a:p>
        </p:txBody>
      </p:sp>
      <p:sp>
        <p:nvSpPr>
          <p:cNvPr id="7" name="TextBox 6">
            <a:extLst>
              <a:ext uri="{FF2B5EF4-FFF2-40B4-BE49-F238E27FC236}">
                <a16:creationId xmlns:a16="http://schemas.microsoft.com/office/drawing/2014/main" id="{454587CD-CA33-2849-B5A9-A5CF65FDDBCE}"/>
              </a:ext>
            </a:extLst>
          </p:cNvPr>
          <p:cNvSpPr txBox="1"/>
          <p:nvPr/>
        </p:nvSpPr>
        <p:spPr>
          <a:xfrm>
            <a:off x="6387360" y="2822813"/>
            <a:ext cx="5396810" cy="2616101"/>
          </a:xfrm>
          <a:prstGeom prst="rect">
            <a:avLst/>
          </a:prstGeom>
          <a:noFill/>
        </p:spPr>
        <p:txBody>
          <a:bodyPr wrap="square" rtlCol="0">
            <a:spAutoFit/>
          </a:bodyPr>
          <a:lstStyle/>
          <a:p>
            <a:pPr>
              <a:spcAft>
                <a:spcPts val="800"/>
              </a:spcAft>
            </a:pPr>
            <a:r>
              <a:rPr lang="en-US" b="1" dirty="0">
                <a:solidFill>
                  <a:srgbClr val="0EA5DF"/>
                </a:solidFill>
                <a:latin typeface="Franklin Gothic Book" panose="020B0503020102020204" pitchFamily="34" charset="0"/>
                <a:cs typeface="Calibri" panose="020F0502020204030204" pitchFamily="34" charset="0"/>
              </a:rPr>
              <a:t>Knowing buying behaviors and having an easy way to communicate with your guests supports beverage incident growth in many ways, including:</a:t>
            </a:r>
            <a:endParaRPr lang="en-US" b="1" dirty="0">
              <a:solidFill>
                <a:srgbClr val="58595B"/>
              </a:solidFill>
              <a:latin typeface="Franklin Gothic Book" panose="020B0503020102020204" pitchFamily="34" charset="0"/>
              <a:cs typeface="Calibri" panose="020F0502020204030204" pitchFamily="34" charset="0"/>
            </a:endParaRPr>
          </a:p>
          <a:p>
            <a:pPr marL="171450" indent="-171450">
              <a:spcAft>
                <a:spcPts val="800"/>
              </a:spcAft>
              <a:buFont typeface="Arial" panose="020B0604020202020204" pitchFamily="34" charset="0"/>
              <a:buChar char="•"/>
            </a:pPr>
            <a:r>
              <a:rPr lang="en-US" dirty="0">
                <a:solidFill>
                  <a:srgbClr val="58595B"/>
                </a:solidFill>
                <a:latin typeface="Franklin Gothic Book" panose="020B0503020102020204" pitchFamily="34" charset="0"/>
                <a:cs typeface="Calibri" panose="020F0502020204030204" pitchFamily="34" charset="0"/>
              </a:rPr>
              <a:t>Promotion of new products and LTO’s.</a:t>
            </a:r>
          </a:p>
          <a:p>
            <a:pPr marL="171450" indent="-171450">
              <a:spcAft>
                <a:spcPts val="800"/>
              </a:spcAft>
              <a:buFont typeface="Arial" panose="020B0604020202020204" pitchFamily="34" charset="0"/>
              <a:buChar char="•"/>
            </a:pPr>
            <a:r>
              <a:rPr lang="en-US" dirty="0">
                <a:solidFill>
                  <a:srgbClr val="58595B"/>
                </a:solidFill>
                <a:latin typeface="Franklin Gothic Book" panose="020B0503020102020204" pitchFamily="34" charset="0"/>
                <a:cs typeface="Calibri" panose="020F0502020204030204" pitchFamily="34" charset="0"/>
              </a:rPr>
              <a:t>Driving traffic during dayparts that are typically not as busy.</a:t>
            </a:r>
          </a:p>
          <a:p>
            <a:pPr marL="171450" indent="-171450">
              <a:spcAft>
                <a:spcPts val="800"/>
              </a:spcAft>
              <a:buFont typeface="Arial" panose="020B0604020202020204" pitchFamily="34" charset="0"/>
              <a:buChar char="•"/>
            </a:pPr>
            <a:r>
              <a:rPr lang="en-US" dirty="0">
                <a:solidFill>
                  <a:srgbClr val="58595B"/>
                </a:solidFill>
                <a:latin typeface="Franklin Gothic Book" panose="020B0503020102020204" pitchFamily="34" charset="0"/>
                <a:cs typeface="Calibri" panose="020F0502020204030204" pitchFamily="34" charset="0"/>
              </a:rPr>
              <a:t>Increasing order size through the promotion of combos, as well as online and catering orders.</a:t>
            </a:r>
          </a:p>
        </p:txBody>
      </p:sp>
      <p:grpSp>
        <p:nvGrpSpPr>
          <p:cNvPr id="19" name="Group 18">
            <a:extLst>
              <a:ext uri="{FF2B5EF4-FFF2-40B4-BE49-F238E27FC236}">
                <a16:creationId xmlns:a16="http://schemas.microsoft.com/office/drawing/2014/main" id="{CD0FE7D5-14E4-CB42-B3DE-D98BE9034F4F}"/>
              </a:ext>
            </a:extLst>
          </p:cNvPr>
          <p:cNvGrpSpPr/>
          <p:nvPr/>
        </p:nvGrpSpPr>
        <p:grpSpPr>
          <a:xfrm>
            <a:off x="407830" y="3220901"/>
            <a:ext cx="1475617" cy="3064301"/>
            <a:chOff x="6817576" y="2747666"/>
            <a:chExt cx="1142769" cy="2674058"/>
          </a:xfrm>
        </p:grpSpPr>
        <p:pic>
          <p:nvPicPr>
            <p:cNvPr id="20" name="Picture 19">
              <a:extLst>
                <a:ext uri="{FF2B5EF4-FFF2-40B4-BE49-F238E27FC236}">
                  <a16:creationId xmlns:a16="http://schemas.microsoft.com/office/drawing/2014/main" id="{EF5ACC39-D5B2-A547-B2F3-3D37ABD9C31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269036">
              <a:off x="6875760" y="2747666"/>
              <a:ext cx="1043534" cy="2674058"/>
            </a:xfrm>
            <a:prstGeom prst="rect">
              <a:avLst/>
            </a:prstGeom>
            <a:ln w="3175">
              <a:solidFill>
                <a:schemeClr val="bg1">
                  <a:lumMod val="85000"/>
                </a:schemeClr>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E3E427C8-F137-2746-93F7-91967DA03982}"/>
                </a:ext>
              </a:extLst>
            </p:cNvPr>
            <p:cNvSpPr txBox="1"/>
            <p:nvPr/>
          </p:nvSpPr>
          <p:spPr>
            <a:xfrm rot="21240342">
              <a:off x="6817576" y="2794944"/>
              <a:ext cx="959540" cy="261610"/>
            </a:xfrm>
            <a:prstGeom prst="rect">
              <a:avLst/>
            </a:prstGeom>
            <a:solidFill>
              <a:srgbClr val="FFFFFF"/>
            </a:solidFill>
          </p:spPr>
          <p:txBody>
            <a:bodyPr wrap="square" rtlCol="0">
              <a:spAutoFit/>
            </a:bodyPr>
            <a:lstStyle/>
            <a:p>
              <a:pPr algn="ctr"/>
              <a:r>
                <a:rPr lang="en-US" sz="1100" b="1" dirty="0">
                  <a:solidFill>
                    <a:schemeClr val="tx1">
                      <a:lumMod val="65000"/>
                      <a:lumOff val="35000"/>
                    </a:schemeClr>
                  </a:solidFill>
                  <a:latin typeface="Big Caslon Medium" panose="02000603090000020003" pitchFamily="2" charset="-79"/>
                  <a:ea typeface="Helvetica Neue" panose="02000503000000020004" pitchFamily="2" charset="0"/>
                  <a:cs typeface="Big Caslon Medium" panose="02000603090000020003" pitchFamily="2" charset="-79"/>
                </a:rPr>
                <a:t>Moe’s Deli</a:t>
              </a:r>
            </a:p>
          </p:txBody>
        </p:sp>
        <p:sp>
          <p:nvSpPr>
            <p:cNvPr id="22" name="TextBox 21">
              <a:extLst>
                <a:ext uri="{FF2B5EF4-FFF2-40B4-BE49-F238E27FC236}">
                  <a16:creationId xmlns:a16="http://schemas.microsoft.com/office/drawing/2014/main" id="{BC8BD00F-0C1A-B942-8E3C-DCE153BE9835}"/>
                </a:ext>
              </a:extLst>
            </p:cNvPr>
            <p:cNvSpPr txBox="1"/>
            <p:nvPr/>
          </p:nvSpPr>
          <p:spPr>
            <a:xfrm rot="21240342">
              <a:off x="7615957" y="5000148"/>
              <a:ext cx="344388" cy="61555"/>
            </a:xfrm>
            <a:prstGeom prst="rect">
              <a:avLst/>
            </a:prstGeom>
            <a:solidFill>
              <a:srgbClr val="FFFFFF"/>
            </a:solidFill>
          </p:spPr>
          <p:txBody>
            <a:bodyPr wrap="square" lIns="0" tIns="0" rIns="0" bIns="0" rtlCol="0">
              <a:spAutoFit/>
            </a:bodyPr>
            <a:lstStyle/>
            <a:p>
              <a:pPr algn="ctr"/>
              <a:r>
                <a:rPr lang="en-US" sz="400" b="1" dirty="0">
                  <a:solidFill>
                    <a:schemeClr val="tx1">
                      <a:lumMod val="75000"/>
                      <a:lumOff val="25000"/>
                    </a:schemeClr>
                  </a:solidFill>
                  <a:latin typeface="Big Caslon Medium" panose="02000603090000020003" pitchFamily="2" charset="-79"/>
                  <a:ea typeface="Helvetica Neue" panose="02000503000000020004" pitchFamily="2" charset="0"/>
                  <a:cs typeface="Big Caslon Medium" panose="02000603090000020003" pitchFamily="2" charset="-79"/>
                </a:rPr>
                <a:t>Moe’s Deli</a:t>
              </a:r>
            </a:p>
          </p:txBody>
        </p:sp>
        <p:sp>
          <p:nvSpPr>
            <p:cNvPr id="23" name="TextBox 22">
              <a:extLst>
                <a:ext uri="{FF2B5EF4-FFF2-40B4-BE49-F238E27FC236}">
                  <a16:creationId xmlns:a16="http://schemas.microsoft.com/office/drawing/2014/main" id="{4D0737AB-26F7-6C4E-9638-55674082131E}"/>
                </a:ext>
              </a:extLst>
            </p:cNvPr>
            <p:cNvSpPr txBox="1"/>
            <p:nvPr/>
          </p:nvSpPr>
          <p:spPr>
            <a:xfrm rot="21240342">
              <a:off x="7200494" y="4329615"/>
              <a:ext cx="280579" cy="92333"/>
            </a:xfrm>
            <a:prstGeom prst="rect">
              <a:avLst/>
            </a:prstGeom>
            <a:solidFill>
              <a:srgbClr val="221E1F"/>
            </a:solidFill>
          </p:spPr>
          <p:txBody>
            <a:bodyPr wrap="square" lIns="0" tIns="0" rIns="0" bIns="0" rtlCol="0">
              <a:spAutoFit/>
            </a:bodyPr>
            <a:lstStyle/>
            <a:p>
              <a:pPr algn="ctr"/>
              <a:r>
                <a:rPr lang="en-US" sz="600" dirty="0">
                  <a:solidFill>
                    <a:schemeClr val="bg1"/>
                  </a:solidFill>
                  <a:latin typeface="Big Caslon Medium" panose="02000603090000020003" pitchFamily="2" charset="-79"/>
                  <a:ea typeface="Helvetica Neue" panose="02000503000000020004" pitchFamily="2" charset="0"/>
                  <a:cs typeface="Big Caslon Medium" panose="02000603090000020003" pitchFamily="2" charset="-79"/>
                </a:rPr>
                <a:t>MOES</a:t>
              </a:r>
            </a:p>
          </p:txBody>
        </p:sp>
        <p:sp>
          <p:nvSpPr>
            <p:cNvPr id="24" name="TextBox 23">
              <a:extLst>
                <a:ext uri="{FF2B5EF4-FFF2-40B4-BE49-F238E27FC236}">
                  <a16:creationId xmlns:a16="http://schemas.microsoft.com/office/drawing/2014/main" id="{9F46821E-7BCE-CF42-9DCE-4E8360F21014}"/>
                </a:ext>
              </a:extLst>
            </p:cNvPr>
            <p:cNvSpPr txBox="1"/>
            <p:nvPr/>
          </p:nvSpPr>
          <p:spPr>
            <a:xfrm rot="21240342">
              <a:off x="7733183" y="4107147"/>
              <a:ext cx="135306" cy="92333"/>
            </a:xfrm>
            <a:prstGeom prst="rect">
              <a:avLst/>
            </a:prstGeom>
            <a:solidFill>
              <a:srgbClr val="FFFFFF"/>
            </a:solidFill>
          </p:spPr>
          <p:txBody>
            <a:bodyPr wrap="square" lIns="0" tIns="0" rIns="0" bIns="0" rtlCol="0">
              <a:spAutoFit/>
            </a:bodyPr>
            <a:lstStyle/>
            <a:p>
              <a:pPr algn="ctr"/>
              <a:r>
                <a:rPr lang="en-US" sz="300" b="1" dirty="0">
                  <a:solidFill>
                    <a:schemeClr val="tx1">
                      <a:lumMod val="75000"/>
                      <a:lumOff val="25000"/>
                    </a:schemeClr>
                  </a:solidFill>
                  <a:latin typeface="Big Caslon Medium" panose="02000603090000020003" pitchFamily="2" charset="-79"/>
                  <a:ea typeface="Helvetica Neue" panose="02000503000000020004" pitchFamily="2" charset="0"/>
                  <a:cs typeface="Big Caslon Medium" panose="02000603090000020003" pitchFamily="2" charset="-79"/>
                </a:rPr>
                <a:t>Moe’s Deli</a:t>
              </a:r>
            </a:p>
          </p:txBody>
        </p:sp>
      </p:grpSp>
      <p:grpSp>
        <p:nvGrpSpPr>
          <p:cNvPr id="25" name="Group 24">
            <a:extLst>
              <a:ext uri="{FF2B5EF4-FFF2-40B4-BE49-F238E27FC236}">
                <a16:creationId xmlns:a16="http://schemas.microsoft.com/office/drawing/2014/main" id="{CBBF53EA-9294-D44E-A2D2-84755BDDFECA}"/>
              </a:ext>
            </a:extLst>
          </p:cNvPr>
          <p:cNvGrpSpPr/>
          <p:nvPr/>
        </p:nvGrpSpPr>
        <p:grpSpPr>
          <a:xfrm rot="20977298">
            <a:off x="1795486" y="3512237"/>
            <a:ext cx="1473288" cy="2954761"/>
            <a:chOff x="10774105" y="3035362"/>
            <a:chExt cx="1473288" cy="2954761"/>
          </a:xfrm>
        </p:grpSpPr>
        <p:pic>
          <p:nvPicPr>
            <p:cNvPr id="26" name="Picture 25" descr="A screenshot of a cell phone&#10;&#10;Description automatically generated">
              <a:extLst>
                <a:ext uri="{FF2B5EF4-FFF2-40B4-BE49-F238E27FC236}">
                  <a16:creationId xmlns:a16="http://schemas.microsoft.com/office/drawing/2014/main" id="{1213A057-7A87-F74D-ACA6-AAC274D1F6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44184">
              <a:off x="10850123" y="3115849"/>
              <a:ext cx="1290234" cy="2793786"/>
            </a:xfrm>
            <a:prstGeom prst="rect">
              <a:avLst/>
            </a:prstGeom>
          </p:spPr>
        </p:pic>
        <p:sp>
          <p:nvSpPr>
            <p:cNvPr id="27" name="Rectangle 26">
              <a:extLst>
                <a:ext uri="{FF2B5EF4-FFF2-40B4-BE49-F238E27FC236}">
                  <a16:creationId xmlns:a16="http://schemas.microsoft.com/office/drawing/2014/main" id="{65CBCEC2-59C3-AA41-9A64-63958469F153}"/>
                </a:ext>
              </a:extLst>
            </p:cNvPr>
            <p:cNvSpPr/>
            <p:nvPr/>
          </p:nvSpPr>
          <p:spPr>
            <a:xfrm rot="344184">
              <a:off x="10854076" y="3504865"/>
              <a:ext cx="1289257" cy="1956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ell phone&#10;&#10;Description automatically generated">
              <a:extLst>
                <a:ext uri="{FF2B5EF4-FFF2-40B4-BE49-F238E27FC236}">
                  <a16:creationId xmlns:a16="http://schemas.microsoft.com/office/drawing/2014/main" id="{DC4E74DB-2FB1-E447-87E5-1384A8E8E1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344184">
              <a:off x="10847735" y="4435985"/>
              <a:ext cx="1232317" cy="552018"/>
            </a:xfrm>
            <a:prstGeom prst="rect">
              <a:avLst/>
            </a:prstGeom>
          </p:spPr>
        </p:pic>
        <p:pic>
          <p:nvPicPr>
            <p:cNvPr id="30" name="Picture 29" descr="A sandwich cut in half and sitting on a table&#10;&#10;Description automatically generated">
              <a:extLst>
                <a:ext uri="{FF2B5EF4-FFF2-40B4-BE49-F238E27FC236}">
                  <a16:creationId xmlns:a16="http://schemas.microsoft.com/office/drawing/2014/main" id="{B19784C4-D023-7448-BC1B-2345830651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44811">
              <a:off x="10972895" y="3502558"/>
              <a:ext cx="922407" cy="922407"/>
            </a:xfrm>
            <a:prstGeom prst="rect">
              <a:avLst/>
            </a:prstGeom>
          </p:spPr>
        </p:pic>
        <p:sp>
          <p:nvSpPr>
            <p:cNvPr id="31" name="TextBox 30">
              <a:extLst>
                <a:ext uri="{FF2B5EF4-FFF2-40B4-BE49-F238E27FC236}">
                  <a16:creationId xmlns:a16="http://schemas.microsoft.com/office/drawing/2014/main" id="{3C03B8DA-14B6-604D-9903-329AC0E2C923}"/>
                </a:ext>
              </a:extLst>
            </p:cNvPr>
            <p:cNvSpPr txBox="1"/>
            <p:nvPr/>
          </p:nvSpPr>
          <p:spPr>
            <a:xfrm rot="464553">
              <a:off x="11293266" y="3525502"/>
              <a:ext cx="711852" cy="192504"/>
            </a:xfrm>
            <a:prstGeom prst="rect">
              <a:avLst/>
            </a:prstGeom>
            <a:noFill/>
          </p:spPr>
          <p:txBody>
            <a:bodyPr wrap="none" rtlCol="0">
              <a:noAutofit/>
            </a:bodyPr>
            <a:lstStyle/>
            <a:p>
              <a:r>
                <a:rPr lang="en-US" sz="800" dirty="0">
                  <a:solidFill>
                    <a:srgbClr val="00529C"/>
                  </a:solidFill>
                  <a:latin typeface="Big Caslon Medium" panose="02000603090000020003" pitchFamily="2" charset="-79"/>
                  <a:cs typeface="Big Caslon Medium" panose="02000603090000020003" pitchFamily="2" charset="-79"/>
                </a:rPr>
                <a:t>Moe’s Deli</a:t>
              </a:r>
            </a:p>
          </p:txBody>
        </p:sp>
        <p:pic>
          <p:nvPicPr>
            <p:cNvPr id="29" name="Picture 28">
              <a:extLst>
                <a:ext uri="{FF2B5EF4-FFF2-40B4-BE49-F238E27FC236}">
                  <a16:creationId xmlns:a16="http://schemas.microsoft.com/office/drawing/2014/main" id="{27A7D281-1D15-FE4C-9DA1-84E6B6D02B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44184">
              <a:off x="10774105" y="3035362"/>
              <a:ext cx="1473288" cy="2954761"/>
            </a:xfrm>
            <a:prstGeom prst="rect">
              <a:avLst/>
            </a:prstGeom>
          </p:spPr>
        </p:pic>
      </p:grpSp>
      <p:pic>
        <p:nvPicPr>
          <p:cNvPr id="32" name="Picture 31">
            <a:extLst>
              <a:ext uri="{FF2B5EF4-FFF2-40B4-BE49-F238E27FC236}">
                <a16:creationId xmlns:a16="http://schemas.microsoft.com/office/drawing/2014/main" id="{A3D39170-0956-5047-9E01-95433AAB0837}"/>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055026" y="1375349"/>
            <a:ext cx="1746504" cy="465734"/>
          </a:xfrm>
          <a:prstGeom prst="rect">
            <a:avLst/>
          </a:prstGeom>
        </p:spPr>
      </p:pic>
    </p:spTree>
    <p:extLst>
      <p:ext uri="{BB962C8B-B14F-4D97-AF65-F5344CB8AC3E}">
        <p14:creationId xmlns:p14="http://schemas.microsoft.com/office/powerpoint/2010/main" val="3817920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4700B87-C134-7A4D-91E4-E0F9FDB46CAF}"/>
              </a:ext>
            </a:extLst>
          </p:cNvPr>
          <p:cNvSpPr/>
          <p:nvPr/>
        </p:nvSpPr>
        <p:spPr>
          <a:xfrm>
            <a:off x="6562896" y="2603695"/>
            <a:ext cx="4754880" cy="3027175"/>
          </a:xfrm>
          <a:prstGeom prst="roundRect">
            <a:avLst/>
          </a:prstGeom>
          <a:solidFill>
            <a:srgbClr val="F6F9FE"/>
          </a:solidFill>
          <a:ln>
            <a:noFill/>
          </a:ln>
          <a:effectLst>
            <a:outerShdw blurRad="508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AE22CA6-C570-4648-9673-18A3F992D3AE}"/>
              </a:ext>
            </a:extLst>
          </p:cNvPr>
          <p:cNvSpPr/>
          <p:nvPr/>
        </p:nvSpPr>
        <p:spPr>
          <a:xfrm>
            <a:off x="874224" y="2603696"/>
            <a:ext cx="4754880" cy="3027175"/>
          </a:xfrm>
          <a:prstGeom prst="roundRect">
            <a:avLst/>
          </a:prstGeom>
          <a:solidFill>
            <a:srgbClr val="F6F9FE"/>
          </a:solidFill>
          <a:ln>
            <a:noFill/>
          </a:ln>
          <a:effectLst>
            <a:outerShdw blurRad="508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D3D480D-99D7-494B-BB08-53B58F6BAFB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2900" y="6071424"/>
            <a:ext cx="1746504" cy="465734"/>
          </a:xfrm>
          <a:prstGeom prst="rect">
            <a:avLst/>
          </a:prstGeom>
        </p:spPr>
      </p:pic>
      <p:pic>
        <p:nvPicPr>
          <p:cNvPr id="2" name="Picture 1">
            <a:extLst>
              <a:ext uri="{FF2B5EF4-FFF2-40B4-BE49-F238E27FC236}">
                <a16:creationId xmlns:a16="http://schemas.microsoft.com/office/drawing/2014/main" id="{C344B195-9BC8-7D47-BADA-D2E65B9EF840}"/>
              </a:ext>
            </a:extLst>
          </p:cNvPr>
          <p:cNvPicPr>
            <a:picLocks noChangeAspect="1"/>
          </p:cNvPicPr>
          <p:nvPr/>
        </p:nvPicPr>
        <p:blipFill>
          <a:blip r:embed="rId4"/>
          <a:stretch>
            <a:fillRect/>
          </a:stretch>
        </p:blipFill>
        <p:spPr>
          <a:xfrm>
            <a:off x="972266" y="3368456"/>
            <a:ext cx="1452282" cy="1508760"/>
          </a:xfrm>
          <a:prstGeom prst="rect">
            <a:avLst/>
          </a:prstGeom>
        </p:spPr>
      </p:pic>
      <p:pic>
        <p:nvPicPr>
          <p:cNvPr id="8" name="Picture 7">
            <a:extLst>
              <a:ext uri="{FF2B5EF4-FFF2-40B4-BE49-F238E27FC236}">
                <a16:creationId xmlns:a16="http://schemas.microsoft.com/office/drawing/2014/main" id="{FE825B91-CC1C-1147-B4B1-C2EF19388BE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24548" y="3232587"/>
            <a:ext cx="3125920" cy="1769389"/>
          </a:xfrm>
          <a:prstGeom prst="rect">
            <a:avLst/>
          </a:prstGeom>
        </p:spPr>
      </p:pic>
      <p:pic>
        <p:nvPicPr>
          <p:cNvPr id="9" name="Picture 8">
            <a:extLst>
              <a:ext uri="{FF2B5EF4-FFF2-40B4-BE49-F238E27FC236}">
                <a16:creationId xmlns:a16="http://schemas.microsoft.com/office/drawing/2014/main" id="{A363CE42-7EF0-6A47-9C49-A6E522B82D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4917" y="1744887"/>
            <a:ext cx="2893493" cy="684793"/>
          </a:xfrm>
          <a:prstGeom prst="rect">
            <a:avLst/>
          </a:prstGeom>
        </p:spPr>
      </p:pic>
      <p:pic>
        <p:nvPicPr>
          <p:cNvPr id="16" name="Picture 15">
            <a:extLst>
              <a:ext uri="{FF2B5EF4-FFF2-40B4-BE49-F238E27FC236}">
                <a16:creationId xmlns:a16="http://schemas.microsoft.com/office/drawing/2014/main" id="{B60D1BEF-B131-E147-BDDB-6231ACF6D0C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650638" y="3375259"/>
            <a:ext cx="1452282" cy="1495153"/>
          </a:xfrm>
          <a:prstGeom prst="rect">
            <a:avLst/>
          </a:prstGeom>
        </p:spPr>
      </p:pic>
      <p:pic>
        <p:nvPicPr>
          <p:cNvPr id="18" name="Picture 17">
            <a:extLst>
              <a:ext uri="{FF2B5EF4-FFF2-40B4-BE49-F238E27FC236}">
                <a16:creationId xmlns:a16="http://schemas.microsoft.com/office/drawing/2014/main" id="{B15616A2-CDDC-3245-A608-1DFEF28C858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102920" y="3680779"/>
            <a:ext cx="3125920" cy="873004"/>
          </a:xfrm>
          <a:prstGeom prst="rect">
            <a:avLst/>
          </a:prstGeom>
        </p:spPr>
      </p:pic>
      <p:pic>
        <p:nvPicPr>
          <p:cNvPr id="20" name="Picture 19">
            <a:extLst>
              <a:ext uri="{FF2B5EF4-FFF2-40B4-BE49-F238E27FC236}">
                <a16:creationId xmlns:a16="http://schemas.microsoft.com/office/drawing/2014/main" id="{BA4B838F-AE11-7640-83D8-2C47F17D741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864745" y="1744886"/>
            <a:ext cx="2151182" cy="684793"/>
          </a:xfrm>
          <a:prstGeom prst="rect">
            <a:avLst/>
          </a:prstGeom>
        </p:spPr>
      </p:pic>
      <p:sp>
        <p:nvSpPr>
          <p:cNvPr id="13" name="Title 8">
            <a:extLst>
              <a:ext uri="{FF2B5EF4-FFF2-40B4-BE49-F238E27FC236}">
                <a16:creationId xmlns:a16="http://schemas.microsoft.com/office/drawing/2014/main" id="{9F447723-76E2-5742-A2E8-D5243BF4F7E5}"/>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Driving Results with Recurrency</a:t>
            </a:r>
          </a:p>
        </p:txBody>
      </p:sp>
      <p:sp>
        <p:nvSpPr>
          <p:cNvPr id="17" name="Rounded Rectangle 16">
            <a:extLst>
              <a:ext uri="{FF2B5EF4-FFF2-40B4-BE49-F238E27FC236}">
                <a16:creationId xmlns:a16="http://schemas.microsoft.com/office/drawing/2014/main" id="{CF57F7CD-FB85-8F44-BFB8-ADBC720FD598}"/>
              </a:ext>
            </a:extLst>
          </p:cNvPr>
          <p:cNvSpPr/>
          <p:nvPr/>
        </p:nvSpPr>
        <p:spPr>
          <a:xfrm>
            <a:off x="9679170" y="5188845"/>
            <a:ext cx="1638606" cy="442022"/>
          </a:xfrm>
          <a:prstGeom prst="roundRect">
            <a:avLst>
              <a:gd name="adj" fmla="val 46456"/>
            </a:avLst>
          </a:prstGeom>
          <a:solidFill>
            <a:srgbClr val="00529C">
              <a:alpha val="70000"/>
            </a:srgbClr>
          </a:solidFill>
          <a:ln>
            <a:noFill/>
          </a:ln>
          <a:effectLst>
            <a:outerShdw blurRad="508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400 Locations</a:t>
            </a:r>
          </a:p>
        </p:txBody>
      </p:sp>
      <p:sp>
        <p:nvSpPr>
          <p:cNvPr id="19" name="Rounded Rectangle 18">
            <a:extLst>
              <a:ext uri="{FF2B5EF4-FFF2-40B4-BE49-F238E27FC236}">
                <a16:creationId xmlns:a16="http://schemas.microsoft.com/office/drawing/2014/main" id="{F846F253-2DBB-0943-ABFC-B60A5E4A5B6E}"/>
              </a:ext>
            </a:extLst>
          </p:cNvPr>
          <p:cNvSpPr/>
          <p:nvPr/>
        </p:nvSpPr>
        <p:spPr>
          <a:xfrm>
            <a:off x="3987508" y="5184945"/>
            <a:ext cx="1638606" cy="442022"/>
          </a:xfrm>
          <a:prstGeom prst="roundRect">
            <a:avLst>
              <a:gd name="adj" fmla="val 46456"/>
            </a:avLst>
          </a:prstGeom>
          <a:solidFill>
            <a:srgbClr val="00529C">
              <a:alpha val="70000"/>
            </a:srgbClr>
          </a:solidFill>
          <a:ln>
            <a:noFill/>
          </a:ln>
          <a:effectLst>
            <a:outerShdw blurRad="508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232 Locations</a:t>
            </a:r>
          </a:p>
        </p:txBody>
      </p:sp>
    </p:spTree>
    <p:extLst>
      <p:ext uri="{BB962C8B-B14F-4D97-AF65-F5344CB8AC3E}">
        <p14:creationId xmlns:p14="http://schemas.microsoft.com/office/powerpoint/2010/main" val="3216185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282352-2796-834C-9A03-B226428DA579}"/>
              </a:ext>
            </a:extLst>
          </p:cNvPr>
          <p:cNvSpPr/>
          <p:nvPr/>
        </p:nvSpPr>
        <p:spPr>
          <a:xfrm>
            <a:off x="0" y="601074"/>
            <a:ext cx="4591183" cy="1521869"/>
          </a:xfrm>
          <a:prstGeom prst="rect">
            <a:avLst/>
          </a:prstGeom>
          <a:solidFill>
            <a:srgbClr val="1B7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50A03D5-9D6B-C343-9D7C-8E461B8F02F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6434" r="8654"/>
          <a:stretch/>
        </p:blipFill>
        <p:spPr>
          <a:xfrm>
            <a:off x="1055077" y="-1"/>
            <a:ext cx="11136923" cy="6416787"/>
          </a:xfrm>
          <a:prstGeom prst="rect">
            <a:avLst/>
          </a:prstGeom>
        </p:spPr>
      </p:pic>
      <p:sp>
        <p:nvSpPr>
          <p:cNvPr id="4" name="Title 8">
            <a:extLst>
              <a:ext uri="{FF2B5EF4-FFF2-40B4-BE49-F238E27FC236}">
                <a16:creationId xmlns:a16="http://schemas.microsoft.com/office/drawing/2014/main" id="{C9CD35A1-0088-2F43-BC33-DA14D0637469}"/>
              </a:ext>
            </a:extLst>
          </p:cNvPr>
          <p:cNvSpPr txBox="1">
            <a:spLocks/>
          </p:cNvSpPr>
          <p:nvPr/>
        </p:nvSpPr>
        <p:spPr>
          <a:xfrm>
            <a:off x="342900" y="686028"/>
            <a:ext cx="4172168" cy="138738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solidFill>
                  <a:srgbClr val="F5F8FE"/>
                </a:solidFill>
                <a:latin typeface="Franklin Gothic Demi" panose="020B0603020102020204" pitchFamily="34" charset="0"/>
              </a:rPr>
              <a:t>CHALLENGES </a:t>
            </a:r>
          </a:p>
          <a:p>
            <a:pPr algn="l"/>
            <a:r>
              <a:rPr lang="en-US" sz="3600" b="1" dirty="0">
                <a:solidFill>
                  <a:srgbClr val="F5F8FE"/>
                </a:solidFill>
                <a:latin typeface="Franklin Gothic Demi" panose="020B0603020102020204" pitchFamily="34" charset="0"/>
              </a:rPr>
              <a:t>YOU FACE</a:t>
            </a:r>
          </a:p>
        </p:txBody>
      </p:sp>
      <p:sp>
        <p:nvSpPr>
          <p:cNvPr id="6" name="Title 8">
            <a:extLst>
              <a:ext uri="{FF2B5EF4-FFF2-40B4-BE49-F238E27FC236}">
                <a16:creationId xmlns:a16="http://schemas.microsoft.com/office/drawing/2014/main" id="{F1E00D04-7CA3-D547-8DEF-E18179FEFDE9}"/>
              </a:ext>
            </a:extLst>
          </p:cNvPr>
          <p:cNvSpPr txBox="1">
            <a:spLocks/>
          </p:cNvSpPr>
          <p:nvPr/>
        </p:nvSpPr>
        <p:spPr>
          <a:xfrm>
            <a:off x="342900" y="2801045"/>
            <a:ext cx="5047584" cy="1745377"/>
          </a:xfrm>
          <a:prstGeom prst="rect">
            <a:avLst/>
          </a:prstGeom>
        </p:spPr>
        <p:txBody>
          <a:bodyPr lIns="0" tIns="0" rIns="0" bIns="0"/>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2400" dirty="0">
                <a:solidFill>
                  <a:srgbClr val="0070C0"/>
                </a:solidFill>
                <a:latin typeface="Franklin Gothic Book" panose="020B0503020102020204" pitchFamily="34" charset="0"/>
              </a:rPr>
              <a:t>1. Acquiring New Guests</a:t>
            </a:r>
          </a:p>
          <a:p>
            <a:pPr algn="l"/>
            <a:endParaRPr lang="en-US" sz="2400" dirty="0">
              <a:solidFill>
                <a:srgbClr val="0070C0"/>
              </a:solidFill>
              <a:latin typeface="Franklin Gothic Book" panose="020B0503020102020204" pitchFamily="34" charset="0"/>
            </a:endParaRPr>
          </a:p>
          <a:p>
            <a:pPr algn="l"/>
            <a:r>
              <a:rPr lang="en-US" sz="2400" dirty="0">
                <a:solidFill>
                  <a:srgbClr val="0070C0"/>
                </a:solidFill>
                <a:latin typeface="Franklin Gothic Book" panose="020B0503020102020204" pitchFamily="34" charset="0"/>
              </a:rPr>
              <a:t>2. Increasing Returning Guests</a:t>
            </a:r>
          </a:p>
          <a:p>
            <a:pPr algn="l"/>
            <a:endParaRPr lang="en-US" sz="2400" dirty="0">
              <a:solidFill>
                <a:srgbClr val="0070C0"/>
              </a:solidFill>
              <a:latin typeface="Franklin Gothic Book" panose="020B0503020102020204" pitchFamily="34" charset="0"/>
            </a:endParaRPr>
          </a:p>
          <a:p>
            <a:pPr algn="l"/>
            <a:r>
              <a:rPr lang="en-US" sz="2400" dirty="0">
                <a:solidFill>
                  <a:srgbClr val="0070C0"/>
                </a:solidFill>
                <a:latin typeface="Franklin Gothic Book" panose="020B0503020102020204" pitchFamily="34" charset="0"/>
              </a:rPr>
              <a:t>3. Increasing Spend Per Visit</a:t>
            </a:r>
          </a:p>
        </p:txBody>
      </p:sp>
    </p:spTree>
    <p:extLst>
      <p:ext uri="{BB962C8B-B14F-4D97-AF65-F5344CB8AC3E}">
        <p14:creationId xmlns:p14="http://schemas.microsoft.com/office/powerpoint/2010/main" val="3525630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3B8BFF6F-9216-B942-8C55-7D717B5401E6}"/>
              </a:ext>
            </a:extLst>
          </p:cNvPr>
          <p:cNvSpPr txBox="1">
            <a:spLocks/>
          </p:cNvSpPr>
          <p:nvPr/>
        </p:nvSpPr>
        <p:spPr>
          <a:xfrm>
            <a:off x="342900" y="2879703"/>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r>
              <a:rPr lang="en-US" sz="4400" b="1" dirty="0">
                <a:latin typeface="Franklin Gothic Demi" panose="020B0603020102020204" pitchFamily="34" charset="0"/>
              </a:rPr>
              <a:t>How Can </a:t>
            </a:r>
            <a:r>
              <a:rPr lang="en-US" sz="4400" b="1" dirty="0" err="1">
                <a:latin typeface="Franklin Gothic Demi" panose="020B0603020102020204" pitchFamily="34" charset="0"/>
              </a:rPr>
              <a:t>Mobivity</a:t>
            </a:r>
            <a:r>
              <a:rPr lang="en-US" sz="4400" b="1" dirty="0">
                <a:latin typeface="Franklin Gothic Demi" panose="020B0603020102020204" pitchFamily="34" charset="0"/>
              </a:rPr>
              <a:t> Support? </a:t>
            </a:r>
          </a:p>
        </p:txBody>
      </p:sp>
      <p:pic>
        <p:nvPicPr>
          <p:cNvPr id="8" name="Picture 7" descr="Picture 7">
            <a:extLst>
              <a:ext uri="{FF2B5EF4-FFF2-40B4-BE49-F238E27FC236}">
                <a16:creationId xmlns:a16="http://schemas.microsoft.com/office/drawing/2014/main" id="{62DF4A56-8A00-0840-8801-9A21262532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5611" y="6261344"/>
            <a:ext cx="1040778" cy="358523"/>
          </a:xfrm>
          <a:prstGeom prst="rect">
            <a:avLst/>
          </a:prstGeom>
          <a:ln w="12700">
            <a:miter lim="400000"/>
          </a:ln>
        </p:spPr>
      </p:pic>
    </p:spTree>
    <p:extLst>
      <p:ext uri="{BB962C8B-B14F-4D97-AF65-F5344CB8AC3E}">
        <p14:creationId xmlns:p14="http://schemas.microsoft.com/office/powerpoint/2010/main" val="1433485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8CAB7BC0-1287-7542-BAD0-FA6FAA572D2B}"/>
              </a:ext>
            </a:extLst>
          </p:cNvPr>
          <p:cNvPicPr>
            <a:picLocks noChangeAspect="1"/>
          </p:cNvPicPr>
          <p:nvPr/>
        </p:nvPicPr>
        <p:blipFill>
          <a:blip r:embed="rId3"/>
          <a:stretch>
            <a:fillRect/>
          </a:stretch>
        </p:blipFill>
        <p:spPr>
          <a:xfrm>
            <a:off x="4593242" y="2273032"/>
            <a:ext cx="3140576" cy="1705956"/>
          </a:xfrm>
          <a:prstGeom prst="rect">
            <a:avLst/>
          </a:prstGeom>
          <a:ln>
            <a:noFill/>
          </a:ln>
          <a:effectLst>
            <a:outerShdw blurRad="63500" sx="102000" sy="102000" algn="ctr" rotWithShape="0">
              <a:prstClr val="black">
                <a:alpha val="15000"/>
              </a:prstClr>
            </a:outerShdw>
          </a:effectLst>
        </p:spPr>
      </p:pic>
      <p:sp>
        <p:nvSpPr>
          <p:cNvPr id="3" name="Rounded Rectangle 2">
            <a:extLst>
              <a:ext uri="{FF2B5EF4-FFF2-40B4-BE49-F238E27FC236}">
                <a16:creationId xmlns:a16="http://schemas.microsoft.com/office/drawing/2014/main" id="{4D648FCB-91EB-9746-8AA3-6CFE2FFCFF59}"/>
              </a:ext>
            </a:extLst>
          </p:cNvPr>
          <p:cNvSpPr/>
          <p:nvPr/>
        </p:nvSpPr>
        <p:spPr>
          <a:xfrm>
            <a:off x="550531" y="4201182"/>
            <a:ext cx="2887103" cy="469494"/>
          </a:xfrm>
          <a:prstGeom prst="roundRect">
            <a:avLst/>
          </a:prstGeom>
          <a:solidFill>
            <a:srgbClr val="F3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Franklin Gothic Book" panose="020B0503020102020204" pitchFamily="34" charset="0"/>
              </a:rPr>
              <a:t>Visit </a:t>
            </a:r>
            <a:r>
              <a:rPr lang="en-US" sz="1400" b="1" u="sng" dirty="0">
                <a:solidFill>
                  <a:schemeClr val="bg1"/>
                </a:solidFill>
                <a:latin typeface="Franklin Gothic Book" panose="020B0503020102020204" pitchFamily="34" charset="0"/>
              </a:rPr>
              <a:t>mobivity.com/pepsi</a:t>
            </a:r>
            <a:endParaRPr lang="en-US" sz="1400" u="sng" dirty="0">
              <a:solidFill>
                <a:schemeClr val="bg1"/>
              </a:solidFill>
              <a:latin typeface="Franklin Gothic Book" panose="020B0503020102020204" pitchFamily="34" charset="0"/>
            </a:endParaRPr>
          </a:p>
        </p:txBody>
      </p:sp>
      <p:sp>
        <p:nvSpPr>
          <p:cNvPr id="5" name="Title 8">
            <a:extLst>
              <a:ext uri="{FF2B5EF4-FFF2-40B4-BE49-F238E27FC236}">
                <a16:creationId xmlns:a16="http://schemas.microsoft.com/office/drawing/2014/main" id="{6314440A-AA60-5D44-925F-313EDB92E4FD}"/>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Unlocking Pepsi Preferred Pricing in 3 Easy Steps</a:t>
            </a:r>
          </a:p>
        </p:txBody>
      </p:sp>
      <p:sp>
        <p:nvSpPr>
          <p:cNvPr id="9" name="Rounded Rectangle 8">
            <a:extLst>
              <a:ext uri="{FF2B5EF4-FFF2-40B4-BE49-F238E27FC236}">
                <a16:creationId xmlns:a16="http://schemas.microsoft.com/office/drawing/2014/main" id="{9CEFA5B1-2F84-7B49-826A-6A72FE844E55}"/>
              </a:ext>
            </a:extLst>
          </p:cNvPr>
          <p:cNvSpPr/>
          <p:nvPr/>
        </p:nvSpPr>
        <p:spPr>
          <a:xfrm>
            <a:off x="4593242" y="4201182"/>
            <a:ext cx="3005515" cy="469494"/>
          </a:xfrm>
          <a:prstGeom prst="round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Book" panose="020B0503020102020204" pitchFamily="34" charset="0"/>
              </a:rPr>
              <a:t>Click into the </a:t>
            </a:r>
            <a:r>
              <a:rPr lang="en-US" sz="1400" b="1" dirty="0">
                <a:solidFill>
                  <a:srgbClr val="0EA5DF"/>
                </a:solidFill>
                <a:latin typeface="Franklin Gothic Book" panose="020B0503020102020204" pitchFamily="34" charset="0"/>
              </a:rPr>
              <a:t>Customer</a:t>
            </a:r>
            <a:r>
              <a:rPr lang="en-US" sz="1400" b="1" dirty="0">
                <a:solidFill>
                  <a:srgbClr val="00B0F0"/>
                </a:solidFill>
                <a:latin typeface="Franklin Gothic Book" panose="020B0503020102020204" pitchFamily="34" charset="0"/>
              </a:rPr>
              <a:t> </a:t>
            </a:r>
            <a:r>
              <a:rPr lang="en-US" sz="1400" dirty="0">
                <a:latin typeface="Franklin Gothic Book" panose="020B0503020102020204" pitchFamily="34" charset="0"/>
              </a:rPr>
              <a:t>section and fill out the form.</a:t>
            </a:r>
          </a:p>
        </p:txBody>
      </p:sp>
      <p:sp>
        <p:nvSpPr>
          <p:cNvPr id="10" name="Rounded Rectangle 9">
            <a:extLst>
              <a:ext uri="{FF2B5EF4-FFF2-40B4-BE49-F238E27FC236}">
                <a16:creationId xmlns:a16="http://schemas.microsoft.com/office/drawing/2014/main" id="{F845C6CB-1D24-B645-B090-B94891FA881E}"/>
              </a:ext>
            </a:extLst>
          </p:cNvPr>
          <p:cNvSpPr/>
          <p:nvPr/>
        </p:nvSpPr>
        <p:spPr>
          <a:xfrm>
            <a:off x="8644869" y="4201182"/>
            <a:ext cx="3005515" cy="469494"/>
          </a:xfrm>
          <a:prstGeom prst="roundRect">
            <a:avLst/>
          </a:prstGeom>
          <a:solidFill>
            <a:srgbClr val="0D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Franklin Gothic Book" panose="020B0503020102020204" pitchFamily="34" charset="0"/>
              </a:rPr>
              <a:t>A member of the Mobivity team connect immediately!</a:t>
            </a:r>
          </a:p>
        </p:txBody>
      </p:sp>
      <p:pic>
        <p:nvPicPr>
          <p:cNvPr id="11" name="Picture 10">
            <a:extLst>
              <a:ext uri="{FF2B5EF4-FFF2-40B4-BE49-F238E27FC236}">
                <a16:creationId xmlns:a16="http://schemas.microsoft.com/office/drawing/2014/main" id="{B7980B37-DD19-C64D-B095-0F51DD8E825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2900" y="2277228"/>
            <a:ext cx="3302364" cy="1710153"/>
          </a:xfrm>
          <a:prstGeom prst="rect">
            <a:avLst/>
          </a:prstGeom>
          <a:ln>
            <a:noFill/>
          </a:ln>
          <a:effectLst>
            <a:outerShdw blurRad="63500" sx="102000" sy="102000" algn="ctr" rotWithShape="0">
              <a:prstClr val="black">
                <a:alpha val="15000"/>
              </a:prstClr>
            </a:outerShdw>
          </a:effectLst>
        </p:spPr>
      </p:pic>
      <p:sp>
        <p:nvSpPr>
          <p:cNvPr id="12" name="Rounded Rectangle 11">
            <a:extLst>
              <a:ext uri="{FF2B5EF4-FFF2-40B4-BE49-F238E27FC236}">
                <a16:creationId xmlns:a16="http://schemas.microsoft.com/office/drawing/2014/main" id="{FDA6D893-9893-1949-A93C-F9949B4180CF}"/>
              </a:ext>
            </a:extLst>
          </p:cNvPr>
          <p:cNvSpPr/>
          <p:nvPr/>
        </p:nvSpPr>
        <p:spPr>
          <a:xfrm>
            <a:off x="8508635" y="2277228"/>
            <a:ext cx="3302365" cy="1710153"/>
          </a:xfrm>
          <a:prstGeom prst="roundRect">
            <a:avLst>
              <a:gd name="adj" fmla="val 1665"/>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A56D162F-A3A2-EA46-804A-4E6D3CA3E20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93722" y="2166207"/>
            <a:ext cx="3307808" cy="1860642"/>
          </a:xfrm>
          <a:prstGeom prst="rect">
            <a:avLst/>
          </a:prstGeom>
          <a:effectLst>
            <a:outerShdw blurRad="63500" sx="102000" sy="102000" algn="ctr" rotWithShape="0">
              <a:prstClr val="black">
                <a:alpha val="15000"/>
              </a:prstClr>
            </a:outerShdw>
          </a:effectLst>
        </p:spPr>
      </p:pic>
      <p:pic>
        <p:nvPicPr>
          <p:cNvPr id="14" name="Picture 13">
            <a:extLst>
              <a:ext uri="{FF2B5EF4-FFF2-40B4-BE49-F238E27FC236}">
                <a16:creationId xmlns:a16="http://schemas.microsoft.com/office/drawing/2014/main" id="{0A0DDAAC-1E05-C34F-B487-9781BEFAA8AE}"/>
              </a:ext>
            </a:extLst>
          </p:cNvPr>
          <p:cNvPicPr>
            <a:picLocks noChangeAspect="1"/>
          </p:cNvPicPr>
          <p:nvPr/>
        </p:nvPicPr>
        <p:blipFill>
          <a:blip r:embed="rId7"/>
          <a:stretch>
            <a:fillRect/>
          </a:stretch>
        </p:blipFill>
        <p:spPr>
          <a:xfrm>
            <a:off x="8377718" y="2077880"/>
            <a:ext cx="1073580" cy="1073580"/>
          </a:xfrm>
          <a:prstGeom prst="rect">
            <a:avLst/>
          </a:prstGeom>
        </p:spPr>
      </p:pic>
      <p:sp>
        <p:nvSpPr>
          <p:cNvPr id="2" name="Oval 1">
            <a:extLst>
              <a:ext uri="{FF2B5EF4-FFF2-40B4-BE49-F238E27FC236}">
                <a16:creationId xmlns:a16="http://schemas.microsoft.com/office/drawing/2014/main" id="{BB41EEAC-E8EB-EA4B-8B17-5FEE046A04EC}"/>
              </a:ext>
            </a:extLst>
          </p:cNvPr>
          <p:cNvSpPr/>
          <p:nvPr/>
        </p:nvSpPr>
        <p:spPr>
          <a:xfrm>
            <a:off x="1704764" y="1774108"/>
            <a:ext cx="578637" cy="578637"/>
          </a:xfrm>
          <a:prstGeom prst="ellipse">
            <a:avLst/>
          </a:prstGeom>
          <a:solidFill>
            <a:srgbClr val="F37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16" name="Oval 15">
            <a:extLst>
              <a:ext uri="{FF2B5EF4-FFF2-40B4-BE49-F238E27FC236}">
                <a16:creationId xmlns:a16="http://schemas.microsoft.com/office/drawing/2014/main" id="{CB5CAD0E-8D7A-EA4E-A484-9F1E41D8A897}"/>
              </a:ext>
            </a:extLst>
          </p:cNvPr>
          <p:cNvSpPr/>
          <p:nvPr/>
        </p:nvSpPr>
        <p:spPr>
          <a:xfrm>
            <a:off x="5806681" y="1774107"/>
            <a:ext cx="578637" cy="578637"/>
          </a:xfrm>
          <a:prstGeom prst="ellips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p>
        </p:txBody>
      </p:sp>
      <p:sp>
        <p:nvSpPr>
          <p:cNvPr id="17" name="Oval 16">
            <a:extLst>
              <a:ext uri="{FF2B5EF4-FFF2-40B4-BE49-F238E27FC236}">
                <a16:creationId xmlns:a16="http://schemas.microsoft.com/office/drawing/2014/main" id="{E2EDB92D-2A09-504D-B548-1FB162275DB4}"/>
              </a:ext>
            </a:extLst>
          </p:cNvPr>
          <p:cNvSpPr/>
          <p:nvPr/>
        </p:nvSpPr>
        <p:spPr>
          <a:xfrm>
            <a:off x="9858308" y="1832725"/>
            <a:ext cx="578637" cy="578637"/>
          </a:xfrm>
          <a:prstGeom prst="ellipse">
            <a:avLst/>
          </a:prstGeom>
          <a:solidFill>
            <a:srgbClr val="0D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a:t>
            </a:r>
          </a:p>
        </p:txBody>
      </p:sp>
    </p:spTree>
    <p:extLst>
      <p:ext uri="{BB962C8B-B14F-4D97-AF65-F5344CB8AC3E}">
        <p14:creationId xmlns:p14="http://schemas.microsoft.com/office/powerpoint/2010/main" val="2998591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EF896A6-7A21-D942-B8FE-E9C3D352F4E1}"/>
              </a:ext>
            </a:extLst>
          </p:cNvPr>
          <p:cNvGraphicFramePr>
            <a:graphicFrameLocks noGrp="1"/>
          </p:cNvGraphicFramePr>
          <p:nvPr>
            <p:extLst>
              <p:ext uri="{D42A27DB-BD31-4B8C-83A1-F6EECF244321}">
                <p14:modId xmlns:p14="http://schemas.microsoft.com/office/powerpoint/2010/main" val="494354497"/>
              </p:ext>
            </p:extLst>
          </p:nvPr>
        </p:nvGraphicFramePr>
        <p:xfrm>
          <a:off x="253999" y="2429565"/>
          <a:ext cx="11562367" cy="3458789"/>
        </p:xfrm>
        <a:graphic>
          <a:graphicData uri="http://schemas.openxmlformats.org/drawingml/2006/table">
            <a:tbl>
              <a:tblPr firstRow="1" bandRow="1">
                <a:tableStyleId>{5C22544A-7EE6-4342-B048-85BDC9FD1C3A}</a:tableStyleId>
              </a:tblPr>
              <a:tblGrid>
                <a:gridCol w="1954509">
                  <a:extLst>
                    <a:ext uri="{9D8B030D-6E8A-4147-A177-3AD203B41FA5}">
                      <a16:colId xmlns:a16="http://schemas.microsoft.com/office/drawing/2014/main" val="4006519333"/>
                    </a:ext>
                  </a:extLst>
                </a:gridCol>
                <a:gridCol w="1974476">
                  <a:extLst>
                    <a:ext uri="{9D8B030D-6E8A-4147-A177-3AD203B41FA5}">
                      <a16:colId xmlns:a16="http://schemas.microsoft.com/office/drawing/2014/main" val="531132700"/>
                    </a:ext>
                  </a:extLst>
                </a:gridCol>
                <a:gridCol w="1934544">
                  <a:extLst>
                    <a:ext uri="{9D8B030D-6E8A-4147-A177-3AD203B41FA5}">
                      <a16:colId xmlns:a16="http://schemas.microsoft.com/office/drawing/2014/main" val="3159819955"/>
                    </a:ext>
                  </a:extLst>
                </a:gridCol>
                <a:gridCol w="1954509">
                  <a:extLst>
                    <a:ext uri="{9D8B030D-6E8A-4147-A177-3AD203B41FA5}">
                      <a16:colId xmlns:a16="http://schemas.microsoft.com/office/drawing/2014/main" val="2249607415"/>
                    </a:ext>
                  </a:extLst>
                </a:gridCol>
                <a:gridCol w="1954509">
                  <a:extLst>
                    <a:ext uri="{9D8B030D-6E8A-4147-A177-3AD203B41FA5}">
                      <a16:colId xmlns:a16="http://schemas.microsoft.com/office/drawing/2014/main" val="2877308358"/>
                    </a:ext>
                  </a:extLst>
                </a:gridCol>
                <a:gridCol w="1789820">
                  <a:extLst>
                    <a:ext uri="{9D8B030D-6E8A-4147-A177-3AD203B41FA5}">
                      <a16:colId xmlns:a16="http://schemas.microsoft.com/office/drawing/2014/main" val="3218128553"/>
                    </a:ext>
                  </a:extLst>
                </a:gridCol>
              </a:tblGrid>
              <a:tr h="402117">
                <a:tc>
                  <a:txBody>
                    <a:bodyPr/>
                    <a:lstStyle/>
                    <a:p>
                      <a:pPr algn="ctr"/>
                      <a:r>
                        <a:rPr lang="en-US" sz="1200" dirty="0">
                          <a:solidFill>
                            <a:srgbClr val="569EA4"/>
                          </a:solidFill>
                          <a:latin typeface="Franklin Gothic Book" panose="020B0503020102020204" pitchFamily="34" charset="0"/>
                        </a:rPr>
                        <a:t>Product Offering</a:t>
                      </a:r>
                    </a:p>
                  </a:txBody>
                  <a:tcPr>
                    <a:solidFill>
                      <a:srgbClr val="F5F8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69EA4"/>
                          </a:solidFill>
                          <a:latin typeface="Franklin Gothic Book" panose="020B0503020102020204" pitchFamily="34" charset="0"/>
                        </a:rPr>
                        <a:t>1-50 Locations</a:t>
                      </a:r>
                    </a:p>
                    <a:p>
                      <a:pPr algn="ctr"/>
                      <a:r>
                        <a:rPr lang="en-US" sz="800" b="0" dirty="0">
                          <a:solidFill>
                            <a:srgbClr val="58595B"/>
                          </a:solidFill>
                          <a:latin typeface="Franklin Gothic Book" panose="020B0503020102020204" pitchFamily="34" charset="0"/>
                        </a:rPr>
                        <a:t>Cost is Per Location Per Month</a:t>
                      </a:r>
                    </a:p>
                  </a:txBody>
                  <a:tcPr>
                    <a:solidFill>
                      <a:srgbClr val="F5F8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69EA4"/>
                          </a:solidFill>
                          <a:latin typeface="Franklin Gothic Book" panose="020B0503020102020204" pitchFamily="34" charset="0"/>
                        </a:rPr>
                        <a:t>51-100 Locations</a:t>
                      </a:r>
                    </a:p>
                    <a:p>
                      <a:pPr algn="ctr"/>
                      <a:r>
                        <a:rPr lang="en-US" sz="800" b="0" dirty="0">
                          <a:solidFill>
                            <a:srgbClr val="58595B"/>
                          </a:solidFill>
                          <a:latin typeface="Franklin Gothic Book" panose="020B0503020102020204" pitchFamily="34" charset="0"/>
                        </a:rPr>
                        <a:t>Cost is Per Location Per Month</a:t>
                      </a:r>
                      <a:endParaRPr lang="en-US" sz="800" dirty="0">
                        <a:latin typeface="Franklin Gothic Book" panose="020B0503020102020204" pitchFamily="34" charset="0"/>
                      </a:endParaRPr>
                    </a:p>
                  </a:txBody>
                  <a:tcPr>
                    <a:solidFill>
                      <a:srgbClr val="F5F8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69EA4"/>
                          </a:solidFill>
                          <a:latin typeface="Franklin Gothic Book" panose="020B0503020102020204" pitchFamily="34" charset="0"/>
                        </a:rPr>
                        <a:t>101-500 Locations</a:t>
                      </a:r>
                    </a:p>
                    <a:p>
                      <a:pPr algn="ctr"/>
                      <a:r>
                        <a:rPr lang="en-US" sz="800" b="0" dirty="0">
                          <a:solidFill>
                            <a:srgbClr val="58595B"/>
                          </a:solidFill>
                          <a:latin typeface="Franklin Gothic Book" panose="020B0503020102020204" pitchFamily="34" charset="0"/>
                        </a:rPr>
                        <a:t>Cost is Per Location Per Month</a:t>
                      </a:r>
                      <a:endParaRPr lang="en-US" sz="800" dirty="0">
                        <a:latin typeface="Franklin Gothic Book" panose="020B0503020102020204" pitchFamily="34" charset="0"/>
                      </a:endParaRPr>
                    </a:p>
                  </a:txBody>
                  <a:tcPr>
                    <a:solidFill>
                      <a:srgbClr val="F5F8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69EA4"/>
                          </a:solidFill>
                          <a:latin typeface="Franklin Gothic Book" panose="020B0503020102020204" pitchFamily="34" charset="0"/>
                        </a:rPr>
                        <a:t>501-1000 Locations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solidFill>
                            <a:srgbClr val="58595B"/>
                          </a:solidFill>
                          <a:latin typeface="Franklin Gothic Book" panose="020B0503020102020204" pitchFamily="34" charset="0"/>
                        </a:rPr>
                        <a:t>Cost is Per Location Per Month</a:t>
                      </a:r>
                      <a:endParaRPr lang="en-US" sz="800" dirty="0">
                        <a:solidFill>
                          <a:srgbClr val="569EA4"/>
                        </a:solidFill>
                        <a:latin typeface="Franklin Gothic Book" panose="020B0503020102020204" pitchFamily="34" charset="0"/>
                      </a:endParaRPr>
                    </a:p>
                  </a:txBody>
                  <a:tcPr>
                    <a:solidFill>
                      <a:srgbClr val="F5F8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69EA4"/>
                          </a:solidFill>
                          <a:latin typeface="Franklin Gothic Book" panose="020B0503020102020204" pitchFamily="34" charset="0"/>
                        </a:rPr>
                        <a:t>1,000+ Locations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solidFill>
                            <a:srgbClr val="58595B"/>
                          </a:solidFill>
                          <a:latin typeface="Franklin Gothic Book" panose="020B0503020102020204" pitchFamily="34" charset="0"/>
                        </a:rPr>
                        <a:t>Cost is Per Location Per Month</a:t>
                      </a:r>
                      <a:endParaRPr lang="en-US" sz="800" dirty="0">
                        <a:solidFill>
                          <a:srgbClr val="569EA4"/>
                        </a:solidFill>
                        <a:latin typeface="Franklin Gothic Book" panose="020B0503020102020204" pitchFamily="34" charset="0"/>
                      </a:endParaRPr>
                    </a:p>
                  </a:txBody>
                  <a:tcPr>
                    <a:solidFill>
                      <a:srgbClr val="F5F8FE"/>
                    </a:solidFill>
                  </a:tcPr>
                </a:tc>
                <a:extLst>
                  <a:ext uri="{0D108BD9-81ED-4DB2-BD59-A6C34878D82A}">
                    <a16:rowId xmlns:a16="http://schemas.microsoft.com/office/drawing/2014/main" val="3037516409"/>
                  </a:ext>
                </a:extLst>
              </a:tr>
              <a:tr h="523610">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Full </a:t>
                      </a:r>
                      <a:r>
                        <a:rPr lang="en-US" sz="1100" b="0" i="0" dirty="0">
                          <a:solidFill>
                            <a:srgbClr val="8DC540"/>
                          </a:solidFill>
                          <a:latin typeface="Franklin Gothic Book" panose="020B0503020102020204" pitchFamily="34" charset="0"/>
                          <a:ea typeface="Roboto" panose="02000000000000000000" pitchFamily="2" charset="0"/>
                        </a:rPr>
                        <a:t>Recurrency</a:t>
                      </a:r>
                    </a:p>
                    <a:p>
                      <a:pPr algn="ctr"/>
                      <a:r>
                        <a:rPr lang="en-US" sz="1100" b="0" i="0" dirty="0">
                          <a:solidFill>
                            <a:srgbClr val="58595B"/>
                          </a:solidFill>
                          <a:latin typeface="Franklin Gothic Book" panose="020B0503020102020204" pitchFamily="34" charset="0"/>
                          <a:ea typeface="Roboto" panose="02000000000000000000" pitchFamily="2" charset="0"/>
                        </a:rPr>
                        <a:t>Bundle </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$200</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$180</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$165</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$145</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$115</a:t>
                      </a:r>
                    </a:p>
                  </a:txBody>
                  <a:tcPr anchor="ctr">
                    <a:solidFill>
                      <a:srgbClr val="F7F7F7"/>
                    </a:solidFill>
                  </a:tcPr>
                </a:tc>
                <a:extLst>
                  <a:ext uri="{0D108BD9-81ED-4DB2-BD59-A6C34878D82A}">
                    <a16:rowId xmlns:a16="http://schemas.microsoft.com/office/drawing/2014/main" val="3768860644"/>
                  </a:ext>
                </a:extLst>
              </a:tr>
              <a:tr h="538339">
                <a:tc>
                  <a:txBody>
                    <a:bodyPr/>
                    <a:lstStyle/>
                    <a:p>
                      <a:pPr algn="ctr"/>
                      <a:r>
                        <a:rPr lang="en-US" sz="1100" b="1" i="0" dirty="0">
                          <a:solidFill>
                            <a:srgbClr val="569EA4"/>
                          </a:solidFill>
                          <a:latin typeface="Franklin Gothic Book" panose="020B0503020102020204" pitchFamily="34" charset="0"/>
                          <a:ea typeface="Roboto" panose="02000000000000000000" pitchFamily="2" charset="0"/>
                        </a:rPr>
                        <a:t>Recapture</a:t>
                      </a:r>
                    </a:p>
                    <a:p>
                      <a:pPr algn="ctr"/>
                      <a:r>
                        <a:rPr lang="en-US" sz="1100" b="0" i="0" dirty="0">
                          <a:solidFill>
                            <a:srgbClr val="58595B"/>
                          </a:solidFill>
                          <a:latin typeface="Franklin Gothic Book" panose="020B0503020102020204" pitchFamily="34" charset="0"/>
                          <a:ea typeface="Roboto" panose="02000000000000000000" pitchFamily="2" charset="0"/>
                        </a:rPr>
                        <a:t>POS Data Intercept</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$50</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$45</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$40</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$35</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$30</a:t>
                      </a:r>
                    </a:p>
                  </a:txBody>
                  <a:tcPr anchor="ctr">
                    <a:solidFill>
                      <a:srgbClr val="F5F8FE"/>
                    </a:solidFill>
                  </a:tcPr>
                </a:tc>
                <a:extLst>
                  <a:ext uri="{0D108BD9-81ED-4DB2-BD59-A6C34878D82A}">
                    <a16:rowId xmlns:a16="http://schemas.microsoft.com/office/drawing/2014/main" val="2937777230"/>
                  </a:ext>
                </a:extLst>
              </a:tr>
              <a:tr h="556247">
                <a:tc>
                  <a:txBody>
                    <a:bodyPr/>
                    <a:lstStyle/>
                    <a:p>
                      <a:pPr algn="ctr"/>
                      <a:r>
                        <a:rPr lang="en-US" sz="1100" b="1" i="0" dirty="0">
                          <a:solidFill>
                            <a:srgbClr val="F1655D"/>
                          </a:solidFill>
                          <a:latin typeface="Franklin Gothic Book" panose="020B0503020102020204" pitchFamily="34" charset="0"/>
                          <a:ea typeface="Roboto" panose="02000000000000000000" pitchFamily="2" charset="0"/>
                        </a:rPr>
                        <a:t>Receipt</a:t>
                      </a:r>
                    </a:p>
                    <a:p>
                      <a:pPr algn="ctr"/>
                      <a:r>
                        <a:rPr lang="en-US" sz="1100" b="0" i="0" dirty="0">
                          <a:solidFill>
                            <a:srgbClr val="58595B"/>
                          </a:solidFill>
                          <a:latin typeface="Franklin Gothic Book" panose="020B0503020102020204" pitchFamily="34" charset="0"/>
                          <a:ea typeface="Roboto" panose="02000000000000000000" pitchFamily="2" charset="0"/>
                        </a:rPr>
                        <a:t>Receipt Ad Targeting</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$100</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$95</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$90</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$75</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$60</a:t>
                      </a:r>
                    </a:p>
                  </a:txBody>
                  <a:tcPr anchor="ctr">
                    <a:solidFill>
                      <a:srgbClr val="F7F7F7"/>
                    </a:solidFill>
                  </a:tcPr>
                </a:tc>
                <a:extLst>
                  <a:ext uri="{0D108BD9-81ED-4DB2-BD59-A6C34878D82A}">
                    <a16:rowId xmlns:a16="http://schemas.microsoft.com/office/drawing/2014/main" val="2463600431"/>
                  </a:ext>
                </a:extLst>
              </a:tr>
              <a:tr h="489087">
                <a:tc>
                  <a:txBody>
                    <a:bodyPr/>
                    <a:lstStyle/>
                    <a:p>
                      <a:pPr algn="ctr"/>
                      <a:r>
                        <a:rPr lang="en-US" sz="1100" b="1" i="0" dirty="0">
                          <a:solidFill>
                            <a:srgbClr val="F69148"/>
                          </a:solidFill>
                          <a:latin typeface="Franklin Gothic Book" panose="020B0503020102020204" pitchFamily="34" charset="0"/>
                          <a:ea typeface="Roboto" panose="02000000000000000000" pitchFamily="2" charset="0"/>
                        </a:rPr>
                        <a:t>Reach</a:t>
                      </a:r>
                    </a:p>
                    <a:p>
                      <a:pPr algn="ctr"/>
                      <a:r>
                        <a:rPr lang="en-US" sz="1100" b="0" i="0" dirty="0">
                          <a:solidFill>
                            <a:srgbClr val="58595B"/>
                          </a:solidFill>
                          <a:latin typeface="Franklin Gothic Book" panose="020B0503020102020204" pitchFamily="34" charset="0"/>
                          <a:ea typeface="Roboto" panose="02000000000000000000" pitchFamily="2" charset="0"/>
                        </a:rPr>
                        <a:t>Mobile Marketing</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$60</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$55</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$50</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$40</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$30</a:t>
                      </a:r>
                    </a:p>
                  </a:txBody>
                  <a:tcPr anchor="ctr">
                    <a:solidFill>
                      <a:srgbClr val="F5F8FE"/>
                    </a:solidFill>
                  </a:tcPr>
                </a:tc>
                <a:extLst>
                  <a:ext uri="{0D108BD9-81ED-4DB2-BD59-A6C34878D82A}">
                    <a16:rowId xmlns:a16="http://schemas.microsoft.com/office/drawing/2014/main" val="1033436392"/>
                  </a:ext>
                </a:extLst>
              </a:tr>
              <a:tr h="469948">
                <a:tc>
                  <a:txBody>
                    <a:bodyPr/>
                    <a:lstStyle/>
                    <a:p>
                      <a:pPr algn="ctr"/>
                      <a:r>
                        <a:rPr lang="en-US" sz="1100" b="1" i="0" dirty="0">
                          <a:solidFill>
                            <a:srgbClr val="FCB72C"/>
                          </a:solidFill>
                          <a:latin typeface="Franklin Gothic Book" panose="020B0503020102020204" pitchFamily="34" charset="0"/>
                          <a:ea typeface="Roboto" panose="02000000000000000000" pitchFamily="2" charset="0"/>
                        </a:rPr>
                        <a:t>Reup</a:t>
                      </a:r>
                    </a:p>
                    <a:p>
                      <a:pPr algn="ctr"/>
                      <a:r>
                        <a:rPr lang="en-US" sz="1100" b="0" i="0" dirty="0">
                          <a:solidFill>
                            <a:srgbClr val="58595B"/>
                          </a:solidFill>
                          <a:latin typeface="Franklin Gothic Book" panose="020B0503020102020204" pitchFamily="34" charset="0"/>
                          <a:ea typeface="Roboto" panose="02000000000000000000" pitchFamily="2" charset="0"/>
                        </a:rPr>
                        <a:t>Incentivize Employees</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$99</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$90</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$85</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$75</a:t>
                      </a:r>
                    </a:p>
                  </a:txBody>
                  <a:tcPr anchor="ctr">
                    <a:solidFill>
                      <a:srgbClr val="F7F7F7"/>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$60</a:t>
                      </a:r>
                    </a:p>
                  </a:txBody>
                  <a:tcPr anchor="ctr">
                    <a:solidFill>
                      <a:srgbClr val="F7F7F7"/>
                    </a:solidFill>
                  </a:tcPr>
                </a:tc>
                <a:extLst>
                  <a:ext uri="{0D108BD9-81ED-4DB2-BD59-A6C34878D82A}">
                    <a16:rowId xmlns:a16="http://schemas.microsoft.com/office/drawing/2014/main" val="243889599"/>
                  </a:ext>
                </a:extLst>
              </a:tr>
              <a:tr h="479441">
                <a:tc>
                  <a:txBody>
                    <a:bodyPr/>
                    <a:lstStyle/>
                    <a:p>
                      <a:pPr algn="ctr"/>
                      <a:r>
                        <a:rPr lang="en-US" sz="1100" b="1" i="0" dirty="0">
                          <a:solidFill>
                            <a:srgbClr val="36A8DF"/>
                          </a:solidFill>
                          <a:latin typeface="Franklin Gothic Book" panose="020B0503020102020204" pitchFamily="34" charset="0"/>
                          <a:ea typeface="Roboto" panose="02000000000000000000" pitchFamily="2" charset="0"/>
                        </a:rPr>
                        <a:t>Belly</a:t>
                      </a:r>
                    </a:p>
                    <a:p>
                      <a:pPr algn="ctr"/>
                      <a:r>
                        <a:rPr lang="en-US" sz="1100" b="0" i="0" dirty="0">
                          <a:solidFill>
                            <a:srgbClr val="58595B"/>
                          </a:solidFill>
                          <a:latin typeface="Franklin Gothic Book" panose="020B0503020102020204" pitchFamily="34" charset="0"/>
                          <a:ea typeface="Roboto" panose="02000000000000000000" pitchFamily="2" charset="0"/>
                        </a:rPr>
                        <a:t>Digital Loyalty</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$99</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$90</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$85</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$75</a:t>
                      </a:r>
                    </a:p>
                  </a:txBody>
                  <a:tcPr anchor="ctr">
                    <a:solidFill>
                      <a:srgbClr val="F5F8FE"/>
                    </a:solidFill>
                  </a:tcPr>
                </a:tc>
                <a:tc>
                  <a:txBody>
                    <a:bodyPr/>
                    <a:lstStyle/>
                    <a:p>
                      <a:pPr algn="ctr"/>
                      <a:r>
                        <a:rPr lang="en-US" sz="1100" b="0" i="0" dirty="0">
                          <a:solidFill>
                            <a:srgbClr val="58595B"/>
                          </a:solidFill>
                          <a:latin typeface="Franklin Gothic Book" panose="020B0503020102020204" pitchFamily="34" charset="0"/>
                          <a:ea typeface="Roboto" panose="02000000000000000000" pitchFamily="2" charset="0"/>
                        </a:rPr>
                        <a:t>$60</a:t>
                      </a:r>
                    </a:p>
                  </a:txBody>
                  <a:tcPr anchor="ctr">
                    <a:solidFill>
                      <a:srgbClr val="F5F8FE"/>
                    </a:solidFill>
                  </a:tcPr>
                </a:tc>
                <a:extLst>
                  <a:ext uri="{0D108BD9-81ED-4DB2-BD59-A6C34878D82A}">
                    <a16:rowId xmlns:a16="http://schemas.microsoft.com/office/drawing/2014/main" val="4096515834"/>
                  </a:ext>
                </a:extLst>
              </a:tr>
            </a:tbl>
          </a:graphicData>
        </a:graphic>
      </p:graphicFrame>
      <p:pic>
        <p:nvPicPr>
          <p:cNvPr id="3" name="Picture 2">
            <a:extLst>
              <a:ext uri="{FF2B5EF4-FFF2-40B4-BE49-F238E27FC236}">
                <a16:creationId xmlns:a16="http://schemas.microsoft.com/office/drawing/2014/main" id="{F2F6D972-2197-3044-9419-FD503BAE5A37}"/>
              </a:ext>
            </a:extLst>
          </p:cNvPr>
          <p:cNvPicPr>
            <a:picLocks noChangeAspect="1"/>
          </p:cNvPicPr>
          <p:nvPr/>
        </p:nvPicPr>
        <p:blipFill>
          <a:blip r:embed="rId3"/>
          <a:stretch>
            <a:fillRect/>
          </a:stretch>
        </p:blipFill>
        <p:spPr>
          <a:xfrm>
            <a:off x="342900" y="2894096"/>
            <a:ext cx="482600" cy="469900"/>
          </a:xfrm>
          <a:prstGeom prst="rect">
            <a:avLst/>
          </a:prstGeom>
        </p:spPr>
      </p:pic>
      <p:pic>
        <p:nvPicPr>
          <p:cNvPr id="4" name="Picture 3">
            <a:extLst>
              <a:ext uri="{FF2B5EF4-FFF2-40B4-BE49-F238E27FC236}">
                <a16:creationId xmlns:a16="http://schemas.microsoft.com/office/drawing/2014/main" id="{67284B96-0FB8-B24A-9E25-79486A912DE6}"/>
              </a:ext>
            </a:extLst>
          </p:cNvPr>
          <p:cNvPicPr>
            <a:picLocks noChangeAspect="1"/>
          </p:cNvPicPr>
          <p:nvPr/>
        </p:nvPicPr>
        <p:blipFill>
          <a:blip r:embed="rId4"/>
          <a:stretch>
            <a:fillRect/>
          </a:stretch>
        </p:blipFill>
        <p:spPr>
          <a:xfrm>
            <a:off x="425450" y="3489568"/>
            <a:ext cx="317500" cy="317500"/>
          </a:xfrm>
          <a:prstGeom prst="rect">
            <a:avLst/>
          </a:prstGeom>
        </p:spPr>
      </p:pic>
      <p:pic>
        <p:nvPicPr>
          <p:cNvPr id="5" name="Picture 4">
            <a:extLst>
              <a:ext uri="{FF2B5EF4-FFF2-40B4-BE49-F238E27FC236}">
                <a16:creationId xmlns:a16="http://schemas.microsoft.com/office/drawing/2014/main" id="{DE89BB4E-CECF-864A-A8D7-83A01D98075B}"/>
              </a:ext>
            </a:extLst>
          </p:cNvPr>
          <p:cNvPicPr>
            <a:picLocks noChangeAspect="1"/>
          </p:cNvPicPr>
          <p:nvPr/>
        </p:nvPicPr>
        <p:blipFill>
          <a:blip r:embed="rId5"/>
          <a:stretch>
            <a:fillRect/>
          </a:stretch>
        </p:blipFill>
        <p:spPr>
          <a:xfrm>
            <a:off x="431800" y="4016460"/>
            <a:ext cx="304800" cy="304800"/>
          </a:xfrm>
          <a:prstGeom prst="rect">
            <a:avLst/>
          </a:prstGeom>
        </p:spPr>
      </p:pic>
      <p:pic>
        <p:nvPicPr>
          <p:cNvPr id="7" name="Picture 6">
            <a:extLst>
              <a:ext uri="{FF2B5EF4-FFF2-40B4-BE49-F238E27FC236}">
                <a16:creationId xmlns:a16="http://schemas.microsoft.com/office/drawing/2014/main" id="{4DF6792B-7295-D349-976B-7575B734CD79}"/>
              </a:ext>
            </a:extLst>
          </p:cNvPr>
          <p:cNvPicPr>
            <a:picLocks noChangeAspect="1"/>
          </p:cNvPicPr>
          <p:nvPr/>
        </p:nvPicPr>
        <p:blipFill>
          <a:blip r:embed="rId6"/>
          <a:stretch>
            <a:fillRect/>
          </a:stretch>
        </p:blipFill>
        <p:spPr>
          <a:xfrm>
            <a:off x="425450" y="4503680"/>
            <a:ext cx="317500" cy="317500"/>
          </a:xfrm>
          <a:prstGeom prst="rect">
            <a:avLst/>
          </a:prstGeom>
        </p:spPr>
      </p:pic>
      <p:pic>
        <p:nvPicPr>
          <p:cNvPr id="8" name="Picture 7">
            <a:extLst>
              <a:ext uri="{FF2B5EF4-FFF2-40B4-BE49-F238E27FC236}">
                <a16:creationId xmlns:a16="http://schemas.microsoft.com/office/drawing/2014/main" id="{D3126DCB-EE2C-744A-A940-D953C4860AC2}"/>
              </a:ext>
            </a:extLst>
          </p:cNvPr>
          <p:cNvPicPr>
            <a:picLocks noChangeAspect="1"/>
          </p:cNvPicPr>
          <p:nvPr/>
        </p:nvPicPr>
        <p:blipFill>
          <a:blip r:embed="rId7"/>
          <a:stretch>
            <a:fillRect/>
          </a:stretch>
        </p:blipFill>
        <p:spPr>
          <a:xfrm>
            <a:off x="425450" y="4992967"/>
            <a:ext cx="317500" cy="317500"/>
          </a:xfrm>
          <a:prstGeom prst="rect">
            <a:avLst/>
          </a:prstGeom>
        </p:spPr>
      </p:pic>
      <p:pic>
        <p:nvPicPr>
          <p:cNvPr id="10" name="Picture 9">
            <a:extLst>
              <a:ext uri="{FF2B5EF4-FFF2-40B4-BE49-F238E27FC236}">
                <a16:creationId xmlns:a16="http://schemas.microsoft.com/office/drawing/2014/main" id="{F36819DB-6717-5342-AE20-F02A46A63A55}"/>
              </a:ext>
            </a:extLst>
          </p:cNvPr>
          <p:cNvPicPr>
            <a:picLocks noChangeAspect="1"/>
          </p:cNvPicPr>
          <p:nvPr/>
        </p:nvPicPr>
        <p:blipFill>
          <a:blip r:embed="rId8"/>
          <a:stretch>
            <a:fillRect/>
          </a:stretch>
        </p:blipFill>
        <p:spPr>
          <a:xfrm>
            <a:off x="425450" y="5482254"/>
            <a:ext cx="317500" cy="317500"/>
          </a:xfrm>
          <a:prstGeom prst="rect">
            <a:avLst/>
          </a:prstGeom>
        </p:spPr>
      </p:pic>
      <p:sp>
        <p:nvSpPr>
          <p:cNvPr id="12" name="Title 8">
            <a:extLst>
              <a:ext uri="{FF2B5EF4-FFF2-40B4-BE49-F238E27FC236}">
                <a16:creationId xmlns:a16="http://schemas.microsoft.com/office/drawing/2014/main" id="{3246C7C1-FCF1-BD41-B11A-35FC566065A2}"/>
              </a:ext>
            </a:extLst>
          </p:cNvPr>
          <p:cNvSpPr txBox="1">
            <a:spLocks/>
          </p:cNvSpPr>
          <p:nvPr/>
        </p:nvSpPr>
        <p:spPr>
          <a:xfrm>
            <a:off x="342900" y="1507471"/>
            <a:ext cx="9985215" cy="620110"/>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1800" dirty="0">
                <a:solidFill>
                  <a:srgbClr val="00529C"/>
                </a:solidFill>
                <a:latin typeface="Franklin Gothic Book" panose="020B0503020102020204" pitchFamily="34" charset="0"/>
              </a:rPr>
              <a:t>PepsiCo partners receive a </a:t>
            </a:r>
            <a:r>
              <a:rPr lang="en-US" sz="1800" b="1" dirty="0">
                <a:solidFill>
                  <a:srgbClr val="00529C"/>
                </a:solidFill>
                <a:latin typeface="Franklin Gothic Book" panose="020B0503020102020204" pitchFamily="34" charset="0"/>
              </a:rPr>
              <a:t>discount between 23% and 60%</a:t>
            </a:r>
            <a:r>
              <a:rPr lang="en-US" sz="1800" dirty="0">
                <a:solidFill>
                  <a:srgbClr val="00529C"/>
                </a:solidFill>
                <a:latin typeface="Franklin Gothic Book" panose="020B0503020102020204" pitchFamily="34" charset="0"/>
              </a:rPr>
              <a:t> on Mobivity’s Belly and Recurrency platforms. These discounts </a:t>
            </a:r>
            <a:r>
              <a:rPr lang="en-US" sz="1800" b="1" dirty="0">
                <a:solidFill>
                  <a:srgbClr val="00529C"/>
                </a:solidFill>
                <a:latin typeface="Franklin Gothic Book" panose="020B0503020102020204" pitchFamily="34" charset="0"/>
              </a:rPr>
              <a:t>are</a:t>
            </a:r>
            <a:r>
              <a:rPr lang="en-US" sz="1800" dirty="0">
                <a:solidFill>
                  <a:srgbClr val="00529C"/>
                </a:solidFill>
                <a:latin typeface="Franklin Gothic Book" panose="020B0503020102020204" pitchFamily="34" charset="0"/>
              </a:rPr>
              <a:t> reflected in the pricing below. </a:t>
            </a:r>
          </a:p>
        </p:txBody>
      </p:sp>
      <p:sp>
        <p:nvSpPr>
          <p:cNvPr id="15" name="Title 8">
            <a:extLst>
              <a:ext uri="{FF2B5EF4-FFF2-40B4-BE49-F238E27FC236}">
                <a16:creationId xmlns:a16="http://schemas.microsoft.com/office/drawing/2014/main" id="{D1335FFD-A056-2446-A0C3-AF0676645496}"/>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PepsiCo Digital Preferred Pricing</a:t>
            </a:r>
          </a:p>
        </p:txBody>
      </p:sp>
      <p:pic>
        <p:nvPicPr>
          <p:cNvPr id="17" name="Picture 16">
            <a:extLst>
              <a:ext uri="{FF2B5EF4-FFF2-40B4-BE49-F238E27FC236}">
                <a16:creationId xmlns:a16="http://schemas.microsoft.com/office/drawing/2014/main" id="{26830D5F-0C67-1B40-B254-312D007EED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10664" y="504389"/>
            <a:ext cx="1383498" cy="1459515"/>
          </a:xfrm>
          <a:prstGeom prst="rect">
            <a:avLst/>
          </a:prstGeom>
        </p:spPr>
      </p:pic>
      <p:sp>
        <p:nvSpPr>
          <p:cNvPr id="18" name="TextBox 17">
            <a:extLst>
              <a:ext uri="{FF2B5EF4-FFF2-40B4-BE49-F238E27FC236}">
                <a16:creationId xmlns:a16="http://schemas.microsoft.com/office/drawing/2014/main" id="{DD1839A5-B540-0F43-AAE1-37C0D01FFE5D}"/>
              </a:ext>
            </a:extLst>
          </p:cNvPr>
          <p:cNvSpPr txBox="1"/>
          <p:nvPr/>
        </p:nvSpPr>
        <p:spPr>
          <a:xfrm>
            <a:off x="10869571" y="1640738"/>
            <a:ext cx="1087655" cy="646331"/>
          </a:xfrm>
          <a:prstGeom prst="rect">
            <a:avLst/>
          </a:prstGeom>
          <a:noFill/>
        </p:spPr>
        <p:txBody>
          <a:bodyPr wrap="square" rtlCol="0">
            <a:spAutoFit/>
          </a:bodyPr>
          <a:lstStyle/>
          <a:p>
            <a:pPr algn="ctr"/>
            <a:r>
              <a:rPr lang="en-US" sz="1200" b="1" dirty="0">
                <a:solidFill>
                  <a:srgbClr val="DB2B26"/>
                </a:solidFill>
                <a:latin typeface="Franklin Gothic Book" panose="020B0503020102020204" pitchFamily="34" charset="0"/>
              </a:rPr>
              <a:t>Discount for Pepsi Partners</a:t>
            </a:r>
          </a:p>
        </p:txBody>
      </p:sp>
      <p:sp>
        <p:nvSpPr>
          <p:cNvPr id="13" name="TextBox 12">
            <a:extLst>
              <a:ext uri="{FF2B5EF4-FFF2-40B4-BE49-F238E27FC236}">
                <a16:creationId xmlns:a16="http://schemas.microsoft.com/office/drawing/2014/main" id="{87005F97-0F32-6142-8F4C-F567D0922A30}"/>
              </a:ext>
            </a:extLst>
          </p:cNvPr>
          <p:cNvSpPr txBox="1"/>
          <p:nvPr/>
        </p:nvSpPr>
        <p:spPr>
          <a:xfrm>
            <a:off x="568889" y="6259889"/>
            <a:ext cx="8691455" cy="169277"/>
          </a:xfrm>
          <a:prstGeom prst="rect">
            <a:avLst/>
          </a:prstGeom>
          <a:noFill/>
        </p:spPr>
        <p:txBody>
          <a:bodyPr wrap="square" lIns="0" tIns="0" rIns="0" bIns="0" rtlCol="0" anchor="ctr">
            <a:spAutoFit/>
          </a:bodyPr>
          <a:lstStyle/>
          <a:p>
            <a:pPr>
              <a:spcAft>
                <a:spcPts val="800"/>
              </a:spcAft>
            </a:pPr>
            <a:r>
              <a:rPr lang="en-US" sz="1100" baseline="30000" dirty="0">
                <a:solidFill>
                  <a:schemeClr val="accent3"/>
                </a:solidFill>
                <a:latin typeface="Calibri" panose="020F0502020204030204" pitchFamily="34" charset="0"/>
                <a:cs typeface="Calibri" panose="020F0502020204030204" pitchFamily="34" charset="0"/>
              </a:rPr>
              <a:t>* Preferred Partner Pricing available only to existing PepsiCo Foodservice customers. </a:t>
            </a:r>
            <a:endParaRPr lang="en-US" sz="1100" dirty="0">
              <a:solidFill>
                <a:schemeClr val="accent3"/>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42793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3B8BFF6F-9216-B942-8C55-7D717B5401E6}"/>
              </a:ext>
            </a:extLst>
          </p:cNvPr>
          <p:cNvSpPr txBox="1">
            <a:spLocks/>
          </p:cNvSpPr>
          <p:nvPr/>
        </p:nvSpPr>
        <p:spPr>
          <a:xfrm>
            <a:off x="342900" y="2879703"/>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r>
              <a:rPr lang="en-US" sz="4400" b="1" dirty="0">
                <a:latin typeface="Franklin Gothic Demi" panose="020B0603020102020204" pitchFamily="34" charset="0"/>
              </a:rPr>
              <a:t>Thank You!</a:t>
            </a:r>
          </a:p>
        </p:txBody>
      </p:sp>
      <p:sp>
        <p:nvSpPr>
          <p:cNvPr id="7" name="Text Placeholder 2">
            <a:extLst>
              <a:ext uri="{FF2B5EF4-FFF2-40B4-BE49-F238E27FC236}">
                <a16:creationId xmlns:a16="http://schemas.microsoft.com/office/drawing/2014/main" id="{E4A57856-2382-BF48-ABA7-2C657F0EF138}"/>
              </a:ext>
            </a:extLst>
          </p:cNvPr>
          <p:cNvSpPr txBox="1">
            <a:spLocks/>
          </p:cNvSpPr>
          <p:nvPr/>
        </p:nvSpPr>
        <p:spPr>
          <a:xfrm>
            <a:off x="1851823" y="5899791"/>
            <a:ext cx="8488354" cy="188182"/>
          </a:xfrm>
          <a:prstGeom prst="rect">
            <a:avLst/>
          </a:prstGeom>
        </p:spPr>
        <p:txBody>
          <a:bodyPr vert="horz" lIns="76200" tIns="38100" rIns="76200" bIns="38100" rtlCol="0" anchor="ct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000" dirty="0">
                <a:solidFill>
                  <a:schemeClr val="bg1"/>
                </a:solidFill>
                <a:latin typeface="Franklin Gothic Medium Regular" charset="0"/>
                <a:ea typeface="Franklin Gothic Medium Regular" charset="0"/>
                <a:cs typeface="Franklin Gothic Medium Regular" charset="0"/>
              </a:rPr>
              <a:t>PEPSICO FOODSERVICE DIGITAL LAB PLAYBOOK | </a:t>
            </a:r>
            <a:fld id="{BEFCE98A-EEBE-0D4E-8B0C-38B86FF3BB85}" type="datetime4">
              <a:rPr lang="en-US" sz="1000">
                <a:solidFill>
                  <a:schemeClr val="bg1"/>
                </a:solidFill>
                <a:latin typeface="Franklin Gothic Medium Regular" charset="0"/>
                <a:ea typeface="Franklin Gothic Medium Regular" charset="0"/>
                <a:cs typeface="Franklin Gothic Medium Regular" charset="0"/>
              </a:rPr>
              <a:pPr marL="0" indent="0" algn="ctr">
                <a:buNone/>
              </a:pPr>
              <a:t>September 30, 2019</a:t>
            </a:fld>
            <a:endParaRPr lang="en-US" sz="1000" dirty="0">
              <a:solidFill>
                <a:schemeClr val="bg1"/>
              </a:solidFill>
              <a:latin typeface="Franklin Gothic Medium Regular" charset="0"/>
              <a:ea typeface="Franklin Gothic Medium Regular" charset="0"/>
              <a:cs typeface="Franklin Gothic Medium Regular" charset="0"/>
            </a:endParaRPr>
          </a:p>
        </p:txBody>
      </p:sp>
      <p:pic>
        <p:nvPicPr>
          <p:cNvPr id="8" name="Picture 7" descr="Picture 7">
            <a:extLst>
              <a:ext uri="{FF2B5EF4-FFF2-40B4-BE49-F238E27FC236}">
                <a16:creationId xmlns:a16="http://schemas.microsoft.com/office/drawing/2014/main" id="{62DF4A56-8A00-0840-8801-9A2126253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5611" y="6261344"/>
            <a:ext cx="1040778" cy="358523"/>
          </a:xfrm>
          <a:prstGeom prst="rect">
            <a:avLst/>
          </a:prstGeom>
          <a:ln w="12700">
            <a:miter lim="400000"/>
          </a:ln>
        </p:spPr>
      </p:pic>
    </p:spTree>
    <p:extLst>
      <p:ext uri="{BB962C8B-B14F-4D97-AF65-F5344CB8AC3E}">
        <p14:creationId xmlns:p14="http://schemas.microsoft.com/office/powerpoint/2010/main" val="4141438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1C132FCF-8089-854B-B9C1-DCC857C7B92D}"/>
              </a:ext>
            </a:extLst>
          </p:cNvPr>
          <p:cNvSpPr txBox="1">
            <a:spLocks/>
          </p:cNvSpPr>
          <p:nvPr/>
        </p:nvSpPr>
        <p:spPr>
          <a:xfrm>
            <a:off x="342900" y="1627767"/>
            <a:ext cx="11468100" cy="562846"/>
          </a:xfrm>
          <a:prstGeom prst="rect">
            <a:avLst/>
          </a:prstGeom>
        </p:spPr>
        <p:txBody>
          <a:bodyPr lIns="0" tIns="0" rIns="0" bIns="0"/>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r>
              <a:rPr lang="en-US" sz="3600" b="1" dirty="0">
                <a:latin typeface="Franklin Gothic Demi" panose="020B0603020102020204" pitchFamily="34" charset="0"/>
              </a:rPr>
              <a:t>Driving Loyalty Through Beverage and Snack Incidents</a:t>
            </a:r>
          </a:p>
        </p:txBody>
      </p:sp>
      <p:pic>
        <p:nvPicPr>
          <p:cNvPr id="4" name="Picture 3">
            <a:extLst>
              <a:ext uri="{FF2B5EF4-FFF2-40B4-BE49-F238E27FC236}">
                <a16:creationId xmlns:a16="http://schemas.microsoft.com/office/drawing/2014/main" id="{27CA9BD1-2390-412E-9EB3-F3C6875813AE}"/>
              </a:ext>
            </a:extLst>
          </p:cNvPr>
          <p:cNvPicPr>
            <a:picLocks noChangeAspect="1"/>
          </p:cNvPicPr>
          <p:nvPr/>
        </p:nvPicPr>
        <p:blipFill>
          <a:blip r:embed="rId3"/>
          <a:srcRect/>
          <a:stretch/>
        </p:blipFill>
        <p:spPr>
          <a:xfrm>
            <a:off x="6802439" y="2776975"/>
            <a:ext cx="5002475" cy="3760985"/>
          </a:xfrm>
          <a:prstGeom prst="rect">
            <a:avLst/>
          </a:prstGeom>
        </p:spPr>
      </p:pic>
    </p:spTree>
    <p:extLst>
      <p:ext uri="{BB962C8B-B14F-4D97-AF65-F5344CB8AC3E}">
        <p14:creationId xmlns:p14="http://schemas.microsoft.com/office/powerpoint/2010/main" val="2966620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C6B89C9-9636-6B4B-A3E6-46158029681B}"/>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Why is Loyalty Important? </a:t>
            </a:r>
          </a:p>
        </p:txBody>
      </p:sp>
      <p:grpSp>
        <p:nvGrpSpPr>
          <p:cNvPr id="3" name="Group 2">
            <a:extLst>
              <a:ext uri="{FF2B5EF4-FFF2-40B4-BE49-F238E27FC236}">
                <a16:creationId xmlns:a16="http://schemas.microsoft.com/office/drawing/2014/main" id="{7338A95A-263B-5F45-B807-9238BE58DEEB}"/>
              </a:ext>
            </a:extLst>
          </p:cNvPr>
          <p:cNvGrpSpPr/>
          <p:nvPr/>
        </p:nvGrpSpPr>
        <p:grpSpPr>
          <a:xfrm>
            <a:off x="1003995" y="1814933"/>
            <a:ext cx="10184010" cy="1894008"/>
            <a:chOff x="489621" y="2895198"/>
            <a:chExt cx="11082150" cy="1994746"/>
          </a:xfrm>
        </p:grpSpPr>
        <p:pic>
          <p:nvPicPr>
            <p:cNvPr id="14" name="Picture 13">
              <a:extLst>
                <a:ext uri="{FF2B5EF4-FFF2-40B4-BE49-F238E27FC236}">
                  <a16:creationId xmlns:a16="http://schemas.microsoft.com/office/drawing/2014/main" id="{E8B23922-C5A5-774F-9C24-3F3AAE75A57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9621" y="2895198"/>
              <a:ext cx="3745780" cy="1918570"/>
            </a:xfrm>
            <a:prstGeom prst="rect">
              <a:avLst/>
            </a:prstGeom>
          </p:spPr>
        </p:pic>
        <p:pic>
          <p:nvPicPr>
            <p:cNvPr id="18" name="Picture 17">
              <a:extLst>
                <a:ext uri="{FF2B5EF4-FFF2-40B4-BE49-F238E27FC236}">
                  <a16:creationId xmlns:a16="http://schemas.microsoft.com/office/drawing/2014/main" id="{B1CC0D47-F3E1-5849-BDB8-67EA25D7191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61234" y="2956382"/>
              <a:ext cx="3610537" cy="1933562"/>
            </a:xfrm>
            <a:prstGeom prst="rect">
              <a:avLst/>
            </a:prstGeom>
          </p:spPr>
        </p:pic>
        <p:pic>
          <p:nvPicPr>
            <p:cNvPr id="19" name="Picture 18">
              <a:extLst>
                <a:ext uri="{FF2B5EF4-FFF2-40B4-BE49-F238E27FC236}">
                  <a16:creationId xmlns:a16="http://schemas.microsoft.com/office/drawing/2014/main" id="{AA1D1C00-993B-7242-AE72-D366F45C6E9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214316" y="3164872"/>
              <a:ext cx="3745778" cy="1516582"/>
            </a:xfrm>
            <a:prstGeom prst="rect">
              <a:avLst/>
            </a:prstGeom>
          </p:spPr>
        </p:pic>
      </p:grpSp>
      <p:sp>
        <p:nvSpPr>
          <p:cNvPr id="2" name="Rounded Rectangle 1">
            <a:extLst>
              <a:ext uri="{FF2B5EF4-FFF2-40B4-BE49-F238E27FC236}">
                <a16:creationId xmlns:a16="http://schemas.microsoft.com/office/drawing/2014/main" id="{3F7E6458-098D-EA4F-985D-47D300EDEE39}"/>
              </a:ext>
            </a:extLst>
          </p:cNvPr>
          <p:cNvSpPr/>
          <p:nvPr/>
        </p:nvSpPr>
        <p:spPr>
          <a:xfrm>
            <a:off x="2807781" y="3811078"/>
            <a:ext cx="6651011" cy="18851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937">
              <a:lnSpc>
                <a:spcPts val="2600"/>
              </a:lnSpc>
              <a:spcAft>
                <a:spcPts val="1200"/>
              </a:spcAft>
            </a:pPr>
            <a:endParaRPr lang="en-US" dirty="0">
              <a:solidFill>
                <a:schemeClr val="bg1"/>
              </a:solidFill>
              <a:latin typeface="Franklin Gothic Book" panose="020B0503020102020204" pitchFamily="34" charset="0"/>
              <a:cs typeface="Calibri Light" panose="020F0302020204030204" pitchFamily="34" charset="0"/>
            </a:endParaRPr>
          </a:p>
        </p:txBody>
      </p:sp>
      <p:pic>
        <p:nvPicPr>
          <p:cNvPr id="21" name="Picture 20" descr="A close up of text on a white background&#10;&#10;Description automatically generated">
            <a:extLst>
              <a:ext uri="{FF2B5EF4-FFF2-40B4-BE49-F238E27FC236}">
                <a16:creationId xmlns:a16="http://schemas.microsoft.com/office/drawing/2014/main" id="{B6ABFC3B-7BE8-DC42-99D8-219BA14E45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446" y="3906902"/>
            <a:ext cx="2668249" cy="2827208"/>
          </a:xfrm>
          <a:prstGeom prst="rect">
            <a:avLst/>
          </a:prstGeom>
        </p:spPr>
      </p:pic>
      <p:sp>
        <p:nvSpPr>
          <p:cNvPr id="4" name="TextBox 3">
            <a:extLst>
              <a:ext uri="{FF2B5EF4-FFF2-40B4-BE49-F238E27FC236}">
                <a16:creationId xmlns:a16="http://schemas.microsoft.com/office/drawing/2014/main" id="{29CC2D7E-A737-F644-9032-A16B1392BAFC}"/>
              </a:ext>
            </a:extLst>
          </p:cNvPr>
          <p:cNvSpPr txBox="1"/>
          <p:nvPr/>
        </p:nvSpPr>
        <p:spPr>
          <a:xfrm>
            <a:off x="3342807" y="4095034"/>
            <a:ext cx="3597639" cy="1477328"/>
          </a:xfrm>
          <a:prstGeom prst="rect">
            <a:avLst/>
          </a:prstGeom>
          <a:noFill/>
        </p:spPr>
        <p:txBody>
          <a:bodyPr wrap="square" rtlCol="0">
            <a:spAutoFit/>
          </a:bodyPr>
          <a:lstStyle/>
          <a:p>
            <a:r>
              <a:rPr lang="en-US" dirty="0">
                <a:solidFill>
                  <a:schemeClr val="bg1"/>
                </a:solidFill>
                <a:latin typeface="Franklin Gothic Book" panose="020B0503020102020204" pitchFamily="34" charset="0"/>
                <a:cs typeface="Calibri Light" panose="020F0302020204030204" pitchFamily="34" charset="0"/>
              </a:rPr>
              <a:t>PepsiCo customers like </a:t>
            </a:r>
            <a:r>
              <a:rPr lang="en-US" dirty="0" err="1">
                <a:solidFill>
                  <a:schemeClr val="bg1"/>
                </a:solidFill>
                <a:latin typeface="Franklin Gothic Book" panose="020B0503020102020204" pitchFamily="34" charset="0"/>
                <a:cs typeface="Calibri Light" panose="020F0302020204030204" pitchFamily="34" charset="0"/>
              </a:rPr>
              <a:t>Blimpie</a:t>
            </a:r>
            <a:r>
              <a:rPr lang="en-US" dirty="0">
                <a:solidFill>
                  <a:schemeClr val="bg1"/>
                </a:solidFill>
                <a:latin typeface="Franklin Gothic Book" panose="020B0503020102020204" pitchFamily="34" charset="0"/>
                <a:cs typeface="Calibri Light" panose="020F0302020204030204" pitchFamily="34" charset="0"/>
              </a:rPr>
              <a:t> Restaurants that deploy </a:t>
            </a:r>
            <a:r>
              <a:rPr lang="en-US" dirty="0" err="1">
                <a:solidFill>
                  <a:schemeClr val="bg1"/>
                </a:solidFill>
                <a:latin typeface="Franklin Gothic Book" panose="020B0503020102020204" pitchFamily="34" charset="0"/>
                <a:cs typeface="Calibri Light" panose="020F0302020204030204" pitchFamily="34" charset="0"/>
              </a:rPr>
              <a:t>Mobivity’s</a:t>
            </a:r>
            <a:r>
              <a:rPr lang="en-US" dirty="0">
                <a:solidFill>
                  <a:schemeClr val="bg1"/>
                </a:solidFill>
                <a:latin typeface="Franklin Gothic Book" panose="020B0503020102020204" pitchFamily="34" charset="0"/>
                <a:cs typeface="Calibri Light" panose="020F0302020204030204" pitchFamily="34" charset="0"/>
              </a:rPr>
              <a:t> product line have seen up to a </a:t>
            </a:r>
            <a:r>
              <a:rPr lang="en-US" b="1" dirty="0">
                <a:solidFill>
                  <a:schemeClr val="bg1"/>
                </a:solidFill>
                <a:latin typeface="Franklin Gothic Book" panose="020B0503020102020204" pitchFamily="34" charset="0"/>
                <a:cs typeface="Calibri Light" panose="020F0302020204030204" pitchFamily="34" charset="0"/>
              </a:rPr>
              <a:t>22% increase in drink sales.</a:t>
            </a:r>
            <a:endParaRPr lang="en-US" dirty="0">
              <a:solidFill>
                <a:schemeClr val="bg1"/>
              </a:solidFill>
              <a:latin typeface="Franklin Gothic Book" panose="020B050302010202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1660073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C6B89C9-9636-6B4B-A3E6-46158029681B}"/>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Solutions for All PepsiCo Customers</a:t>
            </a:r>
          </a:p>
        </p:txBody>
      </p:sp>
      <p:pic>
        <p:nvPicPr>
          <p:cNvPr id="20" name="Picture 19">
            <a:extLst>
              <a:ext uri="{FF2B5EF4-FFF2-40B4-BE49-F238E27FC236}">
                <a16:creationId xmlns:a16="http://schemas.microsoft.com/office/drawing/2014/main" id="{F8113C7B-A8B2-2C4E-8D8B-B24B3231A3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53484" y="5642270"/>
            <a:ext cx="1475825" cy="393553"/>
          </a:xfrm>
          <a:prstGeom prst="rect">
            <a:avLst/>
          </a:prstGeom>
        </p:spPr>
      </p:pic>
      <p:grpSp>
        <p:nvGrpSpPr>
          <p:cNvPr id="21" name="Group 20">
            <a:extLst>
              <a:ext uri="{FF2B5EF4-FFF2-40B4-BE49-F238E27FC236}">
                <a16:creationId xmlns:a16="http://schemas.microsoft.com/office/drawing/2014/main" id="{687F70AC-8E3F-6845-98E7-B379EE6BAB14}"/>
              </a:ext>
            </a:extLst>
          </p:cNvPr>
          <p:cNvGrpSpPr/>
          <p:nvPr/>
        </p:nvGrpSpPr>
        <p:grpSpPr>
          <a:xfrm>
            <a:off x="-1442" y="1216009"/>
            <a:ext cx="3198626" cy="5515827"/>
            <a:chOff x="321937" y="3021679"/>
            <a:chExt cx="3380268" cy="683391"/>
          </a:xfrm>
        </p:grpSpPr>
        <p:sp>
          <p:nvSpPr>
            <p:cNvPr id="22" name="Rectangle 21">
              <a:extLst>
                <a:ext uri="{FF2B5EF4-FFF2-40B4-BE49-F238E27FC236}">
                  <a16:creationId xmlns:a16="http://schemas.microsoft.com/office/drawing/2014/main" id="{F9E33082-7753-D14D-AA6B-3F64A90D8AE8}"/>
                </a:ext>
              </a:extLst>
            </p:cNvPr>
            <p:cNvSpPr/>
            <p:nvPr/>
          </p:nvSpPr>
          <p:spPr>
            <a:xfrm>
              <a:off x="321937" y="3021679"/>
              <a:ext cx="3380268" cy="683391"/>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8">
              <a:extLst>
                <a:ext uri="{FF2B5EF4-FFF2-40B4-BE49-F238E27FC236}">
                  <a16:creationId xmlns:a16="http://schemas.microsoft.com/office/drawing/2014/main" id="{261E99B2-CA33-CD40-A4C9-2BE2662A2FB6}"/>
                </a:ext>
              </a:extLst>
            </p:cNvPr>
            <p:cNvSpPr txBox="1">
              <a:spLocks/>
            </p:cNvSpPr>
            <p:nvPr/>
          </p:nvSpPr>
          <p:spPr>
            <a:xfrm>
              <a:off x="741390" y="3052121"/>
              <a:ext cx="2864280" cy="183929"/>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2400" dirty="0">
                  <a:solidFill>
                    <a:srgbClr val="F5F8FE"/>
                  </a:solidFill>
                  <a:latin typeface="Franklin Gothic Medium" panose="020B0603020102020204" pitchFamily="34" charset="0"/>
                </a:rPr>
                <a:t>The End of Punch Card Loyalty</a:t>
              </a:r>
            </a:p>
          </p:txBody>
        </p:sp>
      </p:grpSp>
      <p:pic>
        <p:nvPicPr>
          <p:cNvPr id="26" name="Picture 25">
            <a:extLst>
              <a:ext uri="{FF2B5EF4-FFF2-40B4-BE49-F238E27FC236}">
                <a16:creationId xmlns:a16="http://schemas.microsoft.com/office/drawing/2014/main" id="{989F298B-3288-CD4C-BAB9-3F8B3C15B6C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06910" y="5687009"/>
            <a:ext cx="1828800" cy="304076"/>
          </a:xfrm>
          <a:prstGeom prst="rect">
            <a:avLst/>
          </a:prstGeom>
        </p:spPr>
      </p:pic>
      <p:pic>
        <p:nvPicPr>
          <p:cNvPr id="28" name="Picture 27">
            <a:extLst>
              <a:ext uri="{FF2B5EF4-FFF2-40B4-BE49-F238E27FC236}">
                <a16:creationId xmlns:a16="http://schemas.microsoft.com/office/drawing/2014/main" id="{FFB6E841-1C34-B942-AC3C-201EFAFD0E7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6505" y="2961088"/>
            <a:ext cx="3686953" cy="2478451"/>
          </a:xfrm>
          <a:prstGeom prst="rect">
            <a:avLst/>
          </a:prstGeom>
          <a:effectLst>
            <a:outerShdw blurRad="50800" dist="38100" dir="2700000" algn="tl" rotWithShape="0">
              <a:prstClr val="black">
                <a:alpha val="15000"/>
              </a:prstClr>
            </a:outerShdw>
          </a:effectLst>
        </p:spPr>
      </p:pic>
      <p:grpSp>
        <p:nvGrpSpPr>
          <p:cNvPr id="30" name="Group 29">
            <a:extLst>
              <a:ext uri="{FF2B5EF4-FFF2-40B4-BE49-F238E27FC236}">
                <a16:creationId xmlns:a16="http://schemas.microsoft.com/office/drawing/2014/main" id="{AEFA2D91-8F10-F74D-8700-A193DA303242}"/>
              </a:ext>
            </a:extLst>
          </p:cNvPr>
          <p:cNvGrpSpPr/>
          <p:nvPr/>
        </p:nvGrpSpPr>
        <p:grpSpPr>
          <a:xfrm>
            <a:off x="9042066" y="869430"/>
            <a:ext cx="3153718" cy="5895670"/>
            <a:chOff x="-370875" y="2979524"/>
            <a:chExt cx="2809392" cy="722681"/>
          </a:xfrm>
        </p:grpSpPr>
        <p:sp>
          <p:nvSpPr>
            <p:cNvPr id="31" name="Rectangle 30">
              <a:extLst>
                <a:ext uri="{FF2B5EF4-FFF2-40B4-BE49-F238E27FC236}">
                  <a16:creationId xmlns:a16="http://schemas.microsoft.com/office/drawing/2014/main" id="{3C6EA8AD-E571-274A-8248-9E5FEC66AEAD}"/>
                </a:ext>
              </a:extLst>
            </p:cNvPr>
            <p:cNvSpPr/>
            <p:nvPr/>
          </p:nvSpPr>
          <p:spPr>
            <a:xfrm>
              <a:off x="-370875" y="3021679"/>
              <a:ext cx="2809392" cy="680526"/>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8">
              <a:extLst>
                <a:ext uri="{FF2B5EF4-FFF2-40B4-BE49-F238E27FC236}">
                  <a16:creationId xmlns:a16="http://schemas.microsoft.com/office/drawing/2014/main" id="{77DAC525-7ECB-9340-B288-9C22B73A8A95}"/>
                </a:ext>
              </a:extLst>
            </p:cNvPr>
            <p:cNvSpPr txBox="1">
              <a:spLocks/>
            </p:cNvSpPr>
            <p:nvPr/>
          </p:nvSpPr>
          <p:spPr>
            <a:xfrm>
              <a:off x="-193272" y="2979524"/>
              <a:ext cx="2628419" cy="329074"/>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2400" dirty="0">
                  <a:solidFill>
                    <a:srgbClr val="F5F8FE"/>
                  </a:solidFill>
                  <a:latin typeface="Franklin Gothic Medium" panose="020B0603020102020204" pitchFamily="34" charset="0"/>
                </a:rPr>
                <a:t>Mobile Engagement, Receipt Marketing &amp;</a:t>
              </a:r>
            </a:p>
            <a:p>
              <a:pPr algn="l"/>
              <a:r>
                <a:rPr lang="en-US" sz="2400" dirty="0">
                  <a:solidFill>
                    <a:srgbClr val="F5F8FE"/>
                  </a:solidFill>
                  <a:latin typeface="Franklin Gothic Medium" panose="020B0603020102020204" pitchFamily="34" charset="0"/>
                </a:rPr>
                <a:t>Crew Rewards</a:t>
              </a:r>
            </a:p>
          </p:txBody>
        </p:sp>
      </p:grpSp>
      <p:pic>
        <p:nvPicPr>
          <p:cNvPr id="33" name="Picture 32">
            <a:extLst>
              <a:ext uri="{FF2B5EF4-FFF2-40B4-BE49-F238E27FC236}">
                <a16:creationId xmlns:a16="http://schemas.microsoft.com/office/drawing/2014/main" id="{285C774F-0D46-2242-8E31-72DF924FD7D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056292" y="2402270"/>
            <a:ext cx="4495105" cy="3596086"/>
          </a:xfrm>
          <a:prstGeom prst="rect">
            <a:avLst/>
          </a:prstGeom>
          <a:effectLst>
            <a:outerShdw blurRad="50800" dist="38100" dir="2700000" algn="tl" rotWithShape="0">
              <a:prstClr val="black">
                <a:alpha val="17000"/>
              </a:prstClr>
            </a:outerShdw>
          </a:effectLst>
        </p:spPr>
      </p:pic>
      <p:grpSp>
        <p:nvGrpSpPr>
          <p:cNvPr id="2" name="Group 1">
            <a:extLst>
              <a:ext uri="{FF2B5EF4-FFF2-40B4-BE49-F238E27FC236}">
                <a16:creationId xmlns:a16="http://schemas.microsoft.com/office/drawing/2014/main" id="{DDC115F5-590F-C249-BA98-9E5476CE5352}"/>
              </a:ext>
            </a:extLst>
          </p:cNvPr>
          <p:cNvGrpSpPr/>
          <p:nvPr/>
        </p:nvGrpSpPr>
        <p:grpSpPr>
          <a:xfrm>
            <a:off x="4016019" y="2792758"/>
            <a:ext cx="1399032" cy="2821738"/>
            <a:chOff x="4016019" y="2792758"/>
            <a:chExt cx="1399032" cy="2821738"/>
          </a:xfrm>
        </p:grpSpPr>
        <p:pic>
          <p:nvPicPr>
            <p:cNvPr id="29" name="Picture 28">
              <a:extLst>
                <a:ext uri="{FF2B5EF4-FFF2-40B4-BE49-F238E27FC236}">
                  <a16:creationId xmlns:a16="http://schemas.microsoft.com/office/drawing/2014/main" id="{4404A713-E4CE-7E48-AAE0-BF924468B26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518266">
              <a:off x="4016019" y="2792758"/>
              <a:ext cx="1399032" cy="2821738"/>
            </a:xfrm>
            <a:prstGeom prst="rect">
              <a:avLst/>
            </a:prstGeom>
            <a:ln>
              <a:noFill/>
            </a:ln>
            <a:effectLst>
              <a:outerShdw blurRad="50800" dist="38100" dir="8100000" algn="tr" rotWithShape="0">
                <a:prstClr val="black">
                  <a:alpha val="15000"/>
                </a:prstClr>
              </a:outerShdw>
            </a:effectLst>
          </p:spPr>
        </p:pic>
        <p:sp>
          <p:nvSpPr>
            <p:cNvPr id="19" name="TextBox 18">
              <a:extLst>
                <a:ext uri="{FF2B5EF4-FFF2-40B4-BE49-F238E27FC236}">
                  <a16:creationId xmlns:a16="http://schemas.microsoft.com/office/drawing/2014/main" id="{1463DBD5-8F73-8E44-A1BF-3A110615D943}"/>
                </a:ext>
              </a:extLst>
            </p:cNvPr>
            <p:cNvSpPr txBox="1"/>
            <p:nvPr/>
          </p:nvSpPr>
          <p:spPr>
            <a:xfrm rot="499496">
              <a:off x="4652886" y="2995397"/>
              <a:ext cx="482824" cy="169277"/>
            </a:xfrm>
            <a:prstGeom prst="rect">
              <a:avLst/>
            </a:prstGeom>
            <a:solidFill>
              <a:srgbClr val="FDFEFD"/>
            </a:solidFill>
          </p:spPr>
          <p:txBody>
            <a:bodyPr wrap="none" rtlCol="0">
              <a:noAutofit/>
            </a:bodyPr>
            <a:lstStyle/>
            <a:p>
              <a:r>
                <a:rPr lang="en-US" sz="500" dirty="0">
                  <a:latin typeface="Arial" panose="020B0604020202020204" pitchFamily="34" charset="0"/>
                  <a:cs typeface="Arial" panose="020B0604020202020204" pitchFamily="34" charset="0"/>
                </a:rPr>
                <a:t>Moe’s Deli</a:t>
              </a:r>
            </a:p>
          </p:txBody>
        </p:sp>
      </p:grpSp>
      <p:grpSp>
        <p:nvGrpSpPr>
          <p:cNvPr id="7" name="Group 6">
            <a:extLst>
              <a:ext uri="{FF2B5EF4-FFF2-40B4-BE49-F238E27FC236}">
                <a16:creationId xmlns:a16="http://schemas.microsoft.com/office/drawing/2014/main" id="{251CAF6E-C2E8-4D4C-BF23-77B2230167BD}"/>
              </a:ext>
            </a:extLst>
          </p:cNvPr>
          <p:cNvGrpSpPr/>
          <p:nvPr/>
        </p:nvGrpSpPr>
        <p:grpSpPr>
          <a:xfrm>
            <a:off x="6817574" y="2747666"/>
            <a:ext cx="1142771" cy="2674058"/>
            <a:chOff x="6817574" y="2747666"/>
            <a:chExt cx="1142771" cy="2674058"/>
          </a:xfrm>
        </p:grpSpPr>
        <p:pic>
          <p:nvPicPr>
            <p:cNvPr id="34" name="Picture 33">
              <a:extLst>
                <a:ext uri="{FF2B5EF4-FFF2-40B4-BE49-F238E27FC236}">
                  <a16:creationId xmlns:a16="http://schemas.microsoft.com/office/drawing/2014/main" id="{D2804A7F-4092-D547-9EB6-1324619BA0D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269036">
              <a:off x="6875760" y="2747666"/>
              <a:ext cx="1043534" cy="2674058"/>
            </a:xfrm>
            <a:prstGeom prst="rect">
              <a:avLst/>
            </a:prstGeom>
            <a:ln w="3175">
              <a:solidFill>
                <a:schemeClr val="bg1">
                  <a:lumMod val="85000"/>
                </a:schemeClr>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F7716BAA-9322-054A-8EBF-99903D6988BD}"/>
                </a:ext>
              </a:extLst>
            </p:cNvPr>
            <p:cNvSpPr txBox="1"/>
            <p:nvPr/>
          </p:nvSpPr>
          <p:spPr>
            <a:xfrm rot="21240342">
              <a:off x="6817574" y="2794944"/>
              <a:ext cx="959540" cy="261610"/>
            </a:xfrm>
            <a:prstGeom prst="rect">
              <a:avLst/>
            </a:prstGeom>
            <a:solidFill>
              <a:srgbClr val="FFFFFF"/>
            </a:solidFill>
          </p:spPr>
          <p:txBody>
            <a:bodyPr wrap="square" rtlCol="0">
              <a:spAutoFit/>
            </a:bodyPr>
            <a:lstStyle/>
            <a:p>
              <a:pPr algn="ctr"/>
              <a:r>
                <a:rPr lang="en-US" sz="1100" b="1" dirty="0">
                  <a:solidFill>
                    <a:schemeClr val="tx1">
                      <a:lumMod val="65000"/>
                      <a:lumOff val="35000"/>
                    </a:schemeClr>
                  </a:solidFill>
                  <a:latin typeface="Big Caslon Medium" panose="02000603090000020003" pitchFamily="2" charset="-79"/>
                  <a:ea typeface="Helvetica Neue" panose="02000503000000020004" pitchFamily="2" charset="0"/>
                  <a:cs typeface="Big Caslon Medium" panose="02000603090000020003" pitchFamily="2" charset="-79"/>
                </a:rPr>
                <a:t>Moe’s Deli</a:t>
              </a:r>
            </a:p>
          </p:txBody>
        </p:sp>
        <p:sp>
          <p:nvSpPr>
            <p:cNvPr id="17" name="TextBox 16">
              <a:extLst>
                <a:ext uri="{FF2B5EF4-FFF2-40B4-BE49-F238E27FC236}">
                  <a16:creationId xmlns:a16="http://schemas.microsoft.com/office/drawing/2014/main" id="{A4210A1F-5035-854C-ADEE-73A6029BA4C2}"/>
                </a:ext>
              </a:extLst>
            </p:cNvPr>
            <p:cNvSpPr txBox="1"/>
            <p:nvPr/>
          </p:nvSpPr>
          <p:spPr>
            <a:xfrm rot="21240342">
              <a:off x="7615957" y="5000148"/>
              <a:ext cx="344388" cy="61555"/>
            </a:xfrm>
            <a:prstGeom prst="rect">
              <a:avLst/>
            </a:prstGeom>
            <a:solidFill>
              <a:srgbClr val="FFFFFF"/>
            </a:solidFill>
          </p:spPr>
          <p:txBody>
            <a:bodyPr wrap="square" lIns="0" tIns="0" rIns="0" bIns="0" rtlCol="0">
              <a:spAutoFit/>
            </a:bodyPr>
            <a:lstStyle/>
            <a:p>
              <a:pPr algn="ctr"/>
              <a:r>
                <a:rPr lang="en-US" sz="400" b="1" dirty="0">
                  <a:solidFill>
                    <a:schemeClr val="tx1">
                      <a:lumMod val="75000"/>
                      <a:lumOff val="25000"/>
                    </a:schemeClr>
                  </a:solidFill>
                  <a:latin typeface="Big Caslon Medium" panose="02000603090000020003" pitchFamily="2" charset="-79"/>
                  <a:ea typeface="Helvetica Neue" panose="02000503000000020004" pitchFamily="2" charset="0"/>
                  <a:cs typeface="Big Caslon Medium" panose="02000603090000020003" pitchFamily="2" charset="-79"/>
                </a:rPr>
                <a:t>Moe’s Deli</a:t>
              </a:r>
            </a:p>
          </p:txBody>
        </p:sp>
        <p:sp>
          <p:nvSpPr>
            <p:cNvPr id="18" name="TextBox 17">
              <a:extLst>
                <a:ext uri="{FF2B5EF4-FFF2-40B4-BE49-F238E27FC236}">
                  <a16:creationId xmlns:a16="http://schemas.microsoft.com/office/drawing/2014/main" id="{8B5FB867-7007-0B49-AA9E-CA6D2B672D3E}"/>
                </a:ext>
              </a:extLst>
            </p:cNvPr>
            <p:cNvSpPr txBox="1"/>
            <p:nvPr/>
          </p:nvSpPr>
          <p:spPr>
            <a:xfrm rot="21240342">
              <a:off x="7200494" y="4329615"/>
              <a:ext cx="280579" cy="92333"/>
            </a:xfrm>
            <a:prstGeom prst="rect">
              <a:avLst/>
            </a:prstGeom>
            <a:solidFill>
              <a:srgbClr val="221E1F"/>
            </a:solidFill>
          </p:spPr>
          <p:txBody>
            <a:bodyPr wrap="square" lIns="0" tIns="0" rIns="0" bIns="0" rtlCol="0">
              <a:spAutoFit/>
            </a:bodyPr>
            <a:lstStyle/>
            <a:p>
              <a:pPr algn="ctr"/>
              <a:r>
                <a:rPr lang="en-US" sz="600" dirty="0">
                  <a:solidFill>
                    <a:schemeClr val="bg1"/>
                  </a:solidFill>
                  <a:latin typeface="Big Caslon Medium" panose="02000603090000020003" pitchFamily="2" charset="-79"/>
                  <a:ea typeface="Helvetica Neue" panose="02000503000000020004" pitchFamily="2" charset="0"/>
                  <a:cs typeface="Big Caslon Medium" panose="02000603090000020003" pitchFamily="2" charset="-79"/>
                </a:rPr>
                <a:t>MOES</a:t>
              </a:r>
            </a:p>
          </p:txBody>
        </p:sp>
        <p:sp>
          <p:nvSpPr>
            <p:cNvPr id="37" name="TextBox 36">
              <a:extLst>
                <a:ext uri="{FF2B5EF4-FFF2-40B4-BE49-F238E27FC236}">
                  <a16:creationId xmlns:a16="http://schemas.microsoft.com/office/drawing/2014/main" id="{1F2E8BB8-8BE1-3540-A216-F646D00C0724}"/>
                </a:ext>
              </a:extLst>
            </p:cNvPr>
            <p:cNvSpPr txBox="1"/>
            <p:nvPr/>
          </p:nvSpPr>
          <p:spPr>
            <a:xfrm rot="21240342">
              <a:off x="7733183" y="4107147"/>
              <a:ext cx="135306" cy="92333"/>
            </a:xfrm>
            <a:prstGeom prst="rect">
              <a:avLst/>
            </a:prstGeom>
            <a:solidFill>
              <a:srgbClr val="FFFFFF"/>
            </a:solidFill>
          </p:spPr>
          <p:txBody>
            <a:bodyPr wrap="square" lIns="0" tIns="0" rIns="0" bIns="0" rtlCol="0">
              <a:spAutoFit/>
            </a:bodyPr>
            <a:lstStyle/>
            <a:p>
              <a:pPr algn="ctr"/>
              <a:r>
                <a:rPr lang="en-US" sz="300" b="1" dirty="0">
                  <a:solidFill>
                    <a:schemeClr val="tx1">
                      <a:lumMod val="75000"/>
                      <a:lumOff val="25000"/>
                    </a:schemeClr>
                  </a:solidFill>
                  <a:latin typeface="Big Caslon Medium" panose="02000603090000020003" pitchFamily="2" charset="-79"/>
                  <a:ea typeface="Helvetica Neue" panose="02000503000000020004" pitchFamily="2" charset="0"/>
                  <a:cs typeface="Big Caslon Medium" panose="02000603090000020003" pitchFamily="2" charset="-79"/>
                </a:rPr>
                <a:t>Moe’s Deli</a:t>
              </a:r>
            </a:p>
          </p:txBody>
        </p:sp>
      </p:grpSp>
      <p:grpSp>
        <p:nvGrpSpPr>
          <p:cNvPr id="3" name="Group 2">
            <a:extLst>
              <a:ext uri="{FF2B5EF4-FFF2-40B4-BE49-F238E27FC236}">
                <a16:creationId xmlns:a16="http://schemas.microsoft.com/office/drawing/2014/main" id="{06410C29-A81B-D042-A458-2B551110BB16}"/>
              </a:ext>
            </a:extLst>
          </p:cNvPr>
          <p:cNvGrpSpPr/>
          <p:nvPr/>
        </p:nvGrpSpPr>
        <p:grpSpPr>
          <a:xfrm>
            <a:off x="10618925" y="2966050"/>
            <a:ext cx="1473288" cy="2954761"/>
            <a:chOff x="10774105" y="3035362"/>
            <a:chExt cx="1473288" cy="2954761"/>
          </a:xfrm>
        </p:grpSpPr>
        <p:pic>
          <p:nvPicPr>
            <p:cNvPr id="36" name="Picture 35" descr="A screenshot of a cell phone&#10;&#10;Description automatically generated">
              <a:extLst>
                <a:ext uri="{FF2B5EF4-FFF2-40B4-BE49-F238E27FC236}">
                  <a16:creationId xmlns:a16="http://schemas.microsoft.com/office/drawing/2014/main" id="{72D53844-54BB-B548-B21A-81768484CD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44184">
              <a:off x="10850123" y="3115849"/>
              <a:ext cx="1290234" cy="2793786"/>
            </a:xfrm>
            <a:prstGeom prst="rect">
              <a:avLst/>
            </a:prstGeom>
          </p:spPr>
        </p:pic>
        <p:sp>
          <p:nvSpPr>
            <p:cNvPr id="5" name="Rectangle 4">
              <a:extLst>
                <a:ext uri="{FF2B5EF4-FFF2-40B4-BE49-F238E27FC236}">
                  <a16:creationId xmlns:a16="http://schemas.microsoft.com/office/drawing/2014/main" id="{3199CF85-21DA-5846-A3AB-9E02E367D130}"/>
                </a:ext>
              </a:extLst>
            </p:cNvPr>
            <p:cNvSpPr/>
            <p:nvPr/>
          </p:nvSpPr>
          <p:spPr>
            <a:xfrm rot="344184">
              <a:off x="10854076" y="3504865"/>
              <a:ext cx="1289257" cy="1956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screenshot of a cell phone&#10;&#10;Description automatically generated">
              <a:extLst>
                <a:ext uri="{FF2B5EF4-FFF2-40B4-BE49-F238E27FC236}">
                  <a16:creationId xmlns:a16="http://schemas.microsoft.com/office/drawing/2014/main" id="{4BE4F776-0CF1-544E-B3F9-257339B556E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344184">
              <a:off x="10847735" y="4435985"/>
              <a:ext cx="1232317" cy="552018"/>
            </a:xfrm>
            <a:prstGeom prst="rect">
              <a:avLst/>
            </a:prstGeom>
          </p:spPr>
        </p:pic>
        <p:pic>
          <p:nvPicPr>
            <p:cNvPr id="4" name="Picture 3">
              <a:extLst>
                <a:ext uri="{FF2B5EF4-FFF2-40B4-BE49-F238E27FC236}">
                  <a16:creationId xmlns:a16="http://schemas.microsoft.com/office/drawing/2014/main" id="{08566B09-66F7-3E41-A99A-4BA0DF3649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44184">
              <a:off x="10774105" y="3035362"/>
              <a:ext cx="1473288" cy="2954761"/>
            </a:xfrm>
            <a:prstGeom prst="rect">
              <a:avLst/>
            </a:prstGeom>
          </p:spPr>
        </p:pic>
        <p:pic>
          <p:nvPicPr>
            <p:cNvPr id="10" name="Picture 9" descr="A sandwich cut in half and sitting on a table&#10;&#10;Description automatically generated">
              <a:extLst>
                <a:ext uri="{FF2B5EF4-FFF2-40B4-BE49-F238E27FC236}">
                  <a16:creationId xmlns:a16="http://schemas.microsoft.com/office/drawing/2014/main" id="{B988FA88-E8E7-5D42-810A-5EF90A021DB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344811">
              <a:off x="10972895" y="3502558"/>
              <a:ext cx="922407" cy="922407"/>
            </a:xfrm>
            <a:prstGeom prst="rect">
              <a:avLst/>
            </a:prstGeom>
          </p:spPr>
        </p:pic>
        <p:sp>
          <p:nvSpPr>
            <p:cNvPr id="38" name="TextBox 37">
              <a:extLst>
                <a:ext uri="{FF2B5EF4-FFF2-40B4-BE49-F238E27FC236}">
                  <a16:creationId xmlns:a16="http://schemas.microsoft.com/office/drawing/2014/main" id="{32947A11-AA7F-5B47-8551-2B4D02A59E78}"/>
                </a:ext>
              </a:extLst>
            </p:cNvPr>
            <p:cNvSpPr txBox="1"/>
            <p:nvPr/>
          </p:nvSpPr>
          <p:spPr>
            <a:xfrm rot="464553">
              <a:off x="11293266" y="3525502"/>
              <a:ext cx="711852" cy="192504"/>
            </a:xfrm>
            <a:prstGeom prst="rect">
              <a:avLst/>
            </a:prstGeom>
            <a:noFill/>
          </p:spPr>
          <p:txBody>
            <a:bodyPr wrap="none" rtlCol="0">
              <a:noAutofit/>
            </a:bodyPr>
            <a:lstStyle/>
            <a:p>
              <a:r>
                <a:rPr lang="en-US" sz="800" dirty="0">
                  <a:solidFill>
                    <a:srgbClr val="00529C"/>
                  </a:solidFill>
                  <a:latin typeface="Big Caslon Medium" panose="02000603090000020003" pitchFamily="2" charset="-79"/>
                  <a:cs typeface="Big Caslon Medium" panose="02000603090000020003" pitchFamily="2" charset="-79"/>
                </a:rPr>
                <a:t>Moe’s Deli</a:t>
              </a:r>
            </a:p>
          </p:txBody>
        </p:sp>
      </p:grpSp>
      <p:sp>
        <p:nvSpPr>
          <p:cNvPr id="35" name="Title 8">
            <a:extLst>
              <a:ext uri="{FF2B5EF4-FFF2-40B4-BE49-F238E27FC236}">
                <a16:creationId xmlns:a16="http://schemas.microsoft.com/office/drawing/2014/main" id="{7DE676A6-8E57-4741-89E1-374B0465E5E4}"/>
              </a:ext>
            </a:extLst>
          </p:cNvPr>
          <p:cNvSpPr txBox="1">
            <a:spLocks/>
          </p:cNvSpPr>
          <p:nvPr/>
        </p:nvSpPr>
        <p:spPr>
          <a:xfrm>
            <a:off x="-1442" y="5453368"/>
            <a:ext cx="3169113" cy="1484539"/>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r>
              <a:rPr lang="en-US" sz="1600" dirty="0">
                <a:solidFill>
                  <a:srgbClr val="F5F8FE"/>
                </a:solidFill>
                <a:latin typeface="Franklin Gothic Medium" panose="020B0603020102020204" pitchFamily="34" charset="0"/>
              </a:rPr>
              <a:t>Best fit for 1-25 Locations</a:t>
            </a:r>
          </a:p>
        </p:txBody>
      </p:sp>
      <p:sp>
        <p:nvSpPr>
          <p:cNvPr id="39" name="Title 8">
            <a:extLst>
              <a:ext uri="{FF2B5EF4-FFF2-40B4-BE49-F238E27FC236}">
                <a16:creationId xmlns:a16="http://schemas.microsoft.com/office/drawing/2014/main" id="{9F7F29D7-DF44-F847-84AD-E6995B003CD6}"/>
              </a:ext>
            </a:extLst>
          </p:cNvPr>
          <p:cNvSpPr txBox="1">
            <a:spLocks/>
          </p:cNvSpPr>
          <p:nvPr/>
        </p:nvSpPr>
        <p:spPr>
          <a:xfrm>
            <a:off x="9083495" y="5505799"/>
            <a:ext cx="3169113" cy="1484539"/>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r>
              <a:rPr lang="en-US" sz="1600" dirty="0">
                <a:solidFill>
                  <a:srgbClr val="F5F8FE"/>
                </a:solidFill>
                <a:latin typeface="Franklin Gothic Medium" panose="020B0603020102020204" pitchFamily="34" charset="0"/>
              </a:rPr>
              <a:t>Best fit for 25+ Locations</a:t>
            </a:r>
          </a:p>
        </p:txBody>
      </p:sp>
    </p:spTree>
    <p:extLst>
      <p:ext uri="{BB962C8B-B14F-4D97-AF65-F5344CB8AC3E}">
        <p14:creationId xmlns:p14="http://schemas.microsoft.com/office/powerpoint/2010/main" val="2719124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9E33082-7753-D14D-AA6B-3F64A90D8AE8}"/>
              </a:ext>
            </a:extLst>
          </p:cNvPr>
          <p:cNvSpPr/>
          <p:nvPr/>
        </p:nvSpPr>
        <p:spPr>
          <a:xfrm>
            <a:off x="-1442" y="1216009"/>
            <a:ext cx="6097442" cy="5515827"/>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C6B89C9-9636-6B4B-A3E6-46158029681B}"/>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Competitive Analysis</a:t>
            </a:r>
          </a:p>
        </p:txBody>
      </p:sp>
      <p:pic>
        <p:nvPicPr>
          <p:cNvPr id="20" name="Picture 19">
            <a:extLst>
              <a:ext uri="{FF2B5EF4-FFF2-40B4-BE49-F238E27FC236}">
                <a16:creationId xmlns:a16="http://schemas.microsoft.com/office/drawing/2014/main" id="{F8113C7B-A8B2-2C4E-8D8B-B24B3231A3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51608" y="1461714"/>
            <a:ext cx="3194313" cy="851816"/>
          </a:xfrm>
          <a:prstGeom prst="rect">
            <a:avLst/>
          </a:prstGeom>
        </p:spPr>
      </p:pic>
      <p:sp>
        <p:nvSpPr>
          <p:cNvPr id="23" name="Title 8">
            <a:extLst>
              <a:ext uri="{FF2B5EF4-FFF2-40B4-BE49-F238E27FC236}">
                <a16:creationId xmlns:a16="http://schemas.microsoft.com/office/drawing/2014/main" id="{261E99B2-CA33-CD40-A4C9-2BE2662A2FB6}"/>
              </a:ext>
            </a:extLst>
          </p:cNvPr>
          <p:cNvSpPr txBox="1">
            <a:spLocks/>
          </p:cNvSpPr>
          <p:nvPr/>
        </p:nvSpPr>
        <p:spPr>
          <a:xfrm>
            <a:off x="768141" y="2453783"/>
            <a:ext cx="5166685" cy="1484539"/>
          </a:xfrm>
          <a:prstGeom prst="rect">
            <a:avLst/>
          </a:prstGeom>
        </p:spPr>
        <p:txBody>
          <a:bodyPr lIns="0" tIns="0" rIns="0" bIns="0" anchor="t"/>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2000" dirty="0">
                <a:solidFill>
                  <a:srgbClr val="F5F8FE"/>
                </a:solidFill>
                <a:latin typeface="Franklin Gothic Medium" panose="020B0603020102020204" pitchFamily="34" charset="0"/>
              </a:rPr>
              <a:t>Advantages: </a:t>
            </a:r>
          </a:p>
          <a:p>
            <a:pPr marL="342900" indent="-342900" algn="l">
              <a:buFont typeface="Arial" panose="020B0604020202020204" pitchFamily="34" charset="0"/>
              <a:buChar char="•"/>
            </a:pPr>
            <a:r>
              <a:rPr lang="en-US" sz="1600" dirty="0">
                <a:solidFill>
                  <a:srgbClr val="F5F8FE"/>
                </a:solidFill>
                <a:latin typeface="Franklin Gothic Medium" panose="020B0603020102020204" pitchFamily="34" charset="0"/>
              </a:rPr>
              <a:t>Multi-Channel Engagement</a:t>
            </a:r>
          </a:p>
          <a:p>
            <a:pPr marL="342900" indent="-342900" algn="l">
              <a:buFont typeface="Arial" panose="020B0604020202020204" pitchFamily="34" charset="0"/>
              <a:buChar char="•"/>
            </a:pPr>
            <a:r>
              <a:rPr lang="en-US" sz="1600" dirty="0">
                <a:solidFill>
                  <a:srgbClr val="F5F8FE"/>
                </a:solidFill>
                <a:latin typeface="Franklin Gothic Medium" panose="020B0603020102020204" pitchFamily="34" charset="0"/>
              </a:rPr>
              <a:t>Simple Set-up</a:t>
            </a:r>
          </a:p>
          <a:p>
            <a:pPr marL="342900" indent="-342900" algn="l">
              <a:buFont typeface="Arial" panose="020B0604020202020204" pitchFamily="34" charset="0"/>
              <a:buChar char="•"/>
            </a:pPr>
            <a:r>
              <a:rPr lang="en-US" sz="1600" dirty="0">
                <a:solidFill>
                  <a:srgbClr val="F5F8FE"/>
                </a:solidFill>
                <a:latin typeface="Franklin Gothic Medium" panose="020B0603020102020204" pitchFamily="34" charset="0"/>
              </a:rPr>
              <a:t>No Point-of-Sale Integration Required</a:t>
            </a:r>
          </a:p>
          <a:p>
            <a:pPr marL="342900" indent="-342900" algn="l">
              <a:buFont typeface="Arial" panose="020B0604020202020204" pitchFamily="34" charset="0"/>
              <a:buChar char="•"/>
            </a:pPr>
            <a:r>
              <a:rPr lang="en-US" sz="1600" dirty="0">
                <a:solidFill>
                  <a:srgbClr val="F5F8FE"/>
                </a:solidFill>
                <a:latin typeface="Franklin Gothic Medium" panose="020B0603020102020204" pitchFamily="34" charset="0"/>
              </a:rPr>
              <a:t>Low Investment</a:t>
            </a:r>
          </a:p>
        </p:txBody>
      </p:sp>
      <p:pic>
        <p:nvPicPr>
          <p:cNvPr id="40" name="Picture 39">
            <a:extLst>
              <a:ext uri="{FF2B5EF4-FFF2-40B4-BE49-F238E27FC236}">
                <a16:creationId xmlns:a16="http://schemas.microsoft.com/office/drawing/2014/main" id="{083B30E9-48DF-0E41-8AAF-CED533672EB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2617" y="1461714"/>
            <a:ext cx="4349321" cy="723164"/>
          </a:xfrm>
          <a:prstGeom prst="rect">
            <a:avLst/>
          </a:prstGeom>
        </p:spPr>
      </p:pic>
      <p:sp>
        <p:nvSpPr>
          <p:cNvPr id="41" name="Title 8">
            <a:extLst>
              <a:ext uri="{FF2B5EF4-FFF2-40B4-BE49-F238E27FC236}">
                <a16:creationId xmlns:a16="http://schemas.microsoft.com/office/drawing/2014/main" id="{3E4D17B8-FA50-B14B-86A9-BF7F0C726609}"/>
              </a:ext>
            </a:extLst>
          </p:cNvPr>
          <p:cNvSpPr txBox="1">
            <a:spLocks/>
          </p:cNvSpPr>
          <p:nvPr/>
        </p:nvSpPr>
        <p:spPr>
          <a:xfrm>
            <a:off x="6671848" y="2453783"/>
            <a:ext cx="4579589" cy="1477538"/>
          </a:xfrm>
          <a:prstGeom prst="rect">
            <a:avLst/>
          </a:prstGeom>
        </p:spPr>
        <p:txBody>
          <a:bodyPr lIns="0" tIns="0" rIns="0" bIns="0" anchor="t"/>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2000" dirty="0">
                <a:solidFill>
                  <a:srgbClr val="00529C"/>
                </a:solidFill>
                <a:latin typeface="Franklin Gothic Medium" panose="020B0603020102020204" pitchFamily="34" charset="0"/>
              </a:rPr>
              <a:t>Advantages:</a:t>
            </a:r>
          </a:p>
          <a:p>
            <a:pPr marL="342900" indent="-342900" algn="l">
              <a:buFont typeface="Arial" panose="020B0604020202020204" pitchFamily="34" charset="0"/>
              <a:buChar char="•"/>
            </a:pPr>
            <a:r>
              <a:rPr lang="en-US" sz="1600" dirty="0">
                <a:solidFill>
                  <a:srgbClr val="00529C"/>
                </a:solidFill>
                <a:latin typeface="Franklin Gothic Medium" panose="020B0603020102020204" pitchFamily="34" charset="0"/>
              </a:rPr>
              <a:t>Patented Smart Receipt Technology</a:t>
            </a:r>
          </a:p>
          <a:p>
            <a:pPr marL="342900" indent="-342900" algn="l">
              <a:buFont typeface="Arial" panose="020B0604020202020204" pitchFamily="34" charset="0"/>
              <a:buChar char="•"/>
            </a:pPr>
            <a:r>
              <a:rPr lang="en-US" sz="1600" dirty="0">
                <a:solidFill>
                  <a:srgbClr val="00529C"/>
                </a:solidFill>
                <a:latin typeface="Franklin Gothic Medium" panose="020B0603020102020204" pitchFamily="34" charset="0"/>
              </a:rPr>
              <a:t>Point-of-Sale Integration Agnostic</a:t>
            </a:r>
          </a:p>
          <a:p>
            <a:pPr marL="342900" indent="-342900" algn="l">
              <a:buFont typeface="Arial" panose="020B0604020202020204" pitchFamily="34" charset="0"/>
              <a:buChar char="•"/>
            </a:pPr>
            <a:r>
              <a:rPr lang="en-US" sz="1600" dirty="0">
                <a:solidFill>
                  <a:srgbClr val="00529C"/>
                </a:solidFill>
                <a:latin typeface="Franklin Gothic Medium" panose="020B0603020102020204" pitchFamily="34" charset="0"/>
              </a:rPr>
              <a:t>Fully Integrated Omni-channel Approach</a:t>
            </a:r>
          </a:p>
          <a:p>
            <a:pPr marL="342900" indent="-342900" algn="l">
              <a:buFont typeface="Arial" panose="020B0604020202020204" pitchFamily="34" charset="0"/>
              <a:buChar char="•"/>
            </a:pPr>
            <a:r>
              <a:rPr lang="en-US" sz="1600" dirty="0">
                <a:solidFill>
                  <a:srgbClr val="00529C"/>
                </a:solidFill>
                <a:latin typeface="Franklin Gothic Medium" panose="020B0603020102020204" pitchFamily="34" charset="0"/>
              </a:rPr>
              <a:t>Speed of Activation</a:t>
            </a:r>
          </a:p>
          <a:p>
            <a:pPr marL="342900" indent="-342900" algn="l">
              <a:buFont typeface="Arial" panose="020B0604020202020204" pitchFamily="34" charset="0"/>
              <a:buChar char="•"/>
            </a:pPr>
            <a:r>
              <a:rPr lang="en-US" sz="1600" dirty="0">
                <a:solidFill>
                  <a:srgbClr val="00529C"/>
                </a:solidFill>
                <a:latin typeface="Franklin Gothic Medium" panose="020B0603020102020204" pitchFamily="34" charset="0"/>
              </a:rPr>
              <a:t>Restaurant and Service Focused</a:t>
            </a:r>
          </a:p>
          <a:p>
            <a:pPr marL="342900" indent="-342900" algn="l">
              <a:buFont typeface="Arial" panose="020B0604020202020204" pitchFamily="34" charset="0"/>
              <a:buChar char="•"/>
            </a:pPr>
            <a:endParaRPr lang="en-US" sz="2000" dirty="0">
              <a:solidFill>
                <a:srgbClr val="00529C"/>
              </a:solidFill>
              <a:latin typeface="Franklin Gothic Medium" panose="020B0603020102020204" pitchFamily="34" charset="0"/>
            </a:endParaRPr>
          </a:p>
          <a:p>
            <a:pPr marL="342900" indent="-342900" algn="l">
              <a:buFont typeface="Arial" panose="020B0604020202020204" pitchFamily="34" charset="0"/>
              <a:buChar char="•"/>
            </a:pPr>
            <a:endParaRPr lang="en-US" sz="2000" dirty="0">
              <a:solidFill>
                <a:srgbClr val="00529C"/>
              </a:solidFill>
              <a:latin typeface="Franklin Gothic Medium" panose="020B0603020102020204" pitchFamily="34" charset="0"/>
            </a:endParaRPr>
          </a:p>
        </p:txBody>
      </p:sp>
      <p:grpSp>
        <p:nvGrpSpPr>
          <p:cNvPr id="50" name="Group 49">
            <a:extLst>
              <a:ext uri="{FF2B5EF4-FFF2-40B4-BE49-F238E27FC236}">
                <a16:creationId xmlns:a16="http://schemas.microsoft.com/office/drawing/2014/main" id="{04E3488D-D39B-8444-ABE2-8E877D20EEFB}"/>
              </a:ext>
            </a:extLst>
          </p:cNvPr>
          <p:cNvGrpSpPr/>
          <p:nvPr/>
        </p:nvGrpSpPr>
        <p:grpSpPr>
          <a:xfrm>
            <a:off x="954676" y="4303301"/>
            <a:ext cx="4185201" cy="1717118"/>
            <a:chOff x="953387" y="4133874"/>
            <a:chExt cx="4185201" cy="1717118"/>
          </a:xfrm>
        </p:grpSpPr>
        <p:sp>
          <p:nvSpPr>
            <p:cNvPr id="47" name="Rounded Rectangle 46">
              <a:extLst>
                <a:ext uri="{FF2B5EF4-FFF2-40B4-BE49-F238E27FC236}">
                  <a16:creationId xmlns:a16="http://schemas.microsoft.com/office/drawing/2014/main" id="{3F20AA4B-B55F-A948-A8EE-3A31C73045FA}"/>
                </a:ext>
              </a:extLst>
            </p:cNvPr>
            <p:cNvSpPr/>
            <p:nvPr/>
          </p:nvSpPr>
          <p:spPr>
            <a:xfrm>
              <a:off x="953387" y="4133874"/>
              <a:ext cx="4185201" cy="1717118"/>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DF2B783-4B7F-0A4E-B00E-59DC122DD1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9033" y="4597726"/>
              <a:ext cx="1734689" cy="485713"/>
            </a:xfrm>
            <a:prstGeom prst="rect">
              <a:avLst/>
            </a:prstGeom>
          </p:spPr>
        </p:pic>
        <p:pic>
          <p:nvPicPr>
            <p:cNvPr id="15" name="Picture 14">
              <a:extLst>
                <a:ext uri="{FF2B5EF4-FFF2-40B4-BE49-F238E27FC236}">
                  <a16:creationId xmlns:a16="http://schemas.microsoft.com/office/drawing/2014/main" id="{BC4ED170-E7C5-3B41-8FBD-70DAE3D50B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08073" y="5233057"/>
              <a:ext cx="1471297" cy="312195"/>
            </a:xfrm>
            <a:prstGeom prst="rect">
              <a:avLst/>
            </a:prstGeom>
          </p:spPr>
        </p:pic>
        <p:sp>
          <p:nvSpPr>
            <p:cNvPr id="44" name="Title 8">
              <a:extLst>
                <a:ext uri="{FF2B5EF4-FFF2-40B4-BE49-F238E27FC236}">
                  <a16:creationId xmlns:a16="http://schemas.microsoft.com/office/drawing/2014/main" id="{B2482614-B665-7049-9FE5-DB21D69F6301}"/>
                </a:ext>
              </a:extLst>
            </p:cNvPr>
            <p:cNvSpPr txBox="1">
              <a:spLocks/>
            </p:cNvSpPr>
            <p:nvPr/>
          </p:nvSpPr>
          <p:spPr>
            <a:xfrm>
              <a:off x="1755741" y="4277080"/>
              <a:ext cx="2374483" cy="341619"/>
            </a:xfrm>
            <a:prstGeom prst="rect">
              <a:avLst/>
            </a:prstGeom>
          </p:spPr>
          <p:txBody>
            <a:bodyPr lIns="0" tIns="0" rIns="0" bIns="0" anchor="t"/>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r>
                <a:rPr lang="en-US" sz="1600" dirty="0">
                  <a:solidFill>
                    <a:srgbClr val="00529C"/>
                  </a:solidFill>
                  <a:latin typeface="Franklin Gothic Medium" panose="020B0603020102020204" pitchFamily="34" charset="0"/>
                </a:rPr>
                <a:t>In-store Tablet Loyalty</a:t>
              </a:r>
            </a:p>
          </p:txBody>
        </p:sp>
        <p:pic>
          <p:nvPicPr>
            <p:cNvPr id="27" name="Picture 26">
              <a:extLst>
                <a:ext uri="{FF2B5EF4-FFF2-40B4-BE49-F238E27FC236}">
                  <a16:creationId xmlns:a16="http://schemas.microsoft.com/office/drawing/2014/main" id="{0B7BB283-C6F6-054C-BA55-A31A292734E5}"/>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27137" y="4671169"/>
              <a:ext cx="1728036" cy="436824"/>
            </a:xfrm>
            <a:prstGeom prst="rect">
              <a:avLst/>
            </a:prstGeom>
          </p:spPr>
        </p:pic>
      </p:grpSp>
      <p:grpSp>
        <p:nvGrpSpPr>
          <p:cNvPr id="51" name="Group 50">
            <a:extLst>
              <a:ext uri="{FF2B5EF4-FFF2-40B4-BE49-F238E27FC236}">
                <a16:creationId xmlns:a16="http://schemas.microsoft.com/office/drawing/2014/main" id="{81C0AD0B-0160-8C4F-A292-4243041607DF}"/>
              </a:ext>
            </a:extLst>
          </p:cNvPr>
          <p:cNvGrpSpPr/>
          <p:nvPr/>
        </p:nvGrpSpPr>
        <p:grpSpPr>
          <a:xfrm>
            <a:off x="6386532" y="4270174"/>
            <a:ext cx="5442736" cy="1720722"/>
            <a:chOff x="6380922" y="4073169"/>
            <a:chExt cx="5442736" cy="1720722"/>
          </a:xfrm>
        </p:grpSpPr>
        <p:pic>
          <p:nvPicPr>
            <p:cNvPr id="6" name="Picture 5">
              <a:extLst>
                <a:ext uri="{FF2B5EF4-FFF2-40B4-BE49-F238E27FC236}">
                  <a16:creationId xmlns:a16="http://schemas.microsoft.com/office/drawing/2014/main" id="{BF32C4B0-65D3-2E44-BA9C-C6C79F7B43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93526" y="4677839"/>
              <a:ext cx="1501273" cy="402576"/>
            </a:xfrm>
            <a:prstGeom prst="rect">
              <a:avLst/>
            </a:prstGeom>
          </p:spPr>
        </p:pic>
        <p:pic>
          <p:nvPicPr>
            <p:cNvPr id="8" name="Picture 7">
              <a:extLst>
                <a:ext uri="{FF2B5EF4-FFF2-40B4-BE49-F238E27FC236}">
                  <a16:creationId xmlns:a16="http://schemas.microsoft.com/office/drawing/2014/main" id="{4CF82AB8-5800-EA45-9E90-F0926BDFA2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87463" y="4703372"/>
              <a:ext cx="947836" cy="473918"/>
            </a:xfrm>
            <a:prstGeom prst="rect">
              <a:avLst/>
            </a:prstGeom>
          </p:spPr>
        </p:pic>
        <p:pic>
          <p:nvPicPr>
            <p:cNvPr id="11" name="Picture 10">
              <a:extLst>
                <a:ext uri="{FF2B5EF4-FFF2-40B4-BE49-F238E27FC236}">
                  <a16:creationId xmlns:a16="http://schemas.microsoft.com/office/drawing/2014/main" id="{1DCD6F54-84CD-D643-A3D6-C58D749A8EB1}"/>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57251" y="4568137"/>
              <a:ext cx="684724" cy="684724"/>
            </a:xfrm>
            <a:prstGeom prst="rect">
              <a:avLst/>
            </a:prstGeom>
          </p:spPr>
        </p:pic>
        <p:pic>
          <p:nvPicPr>
            <p:cNvPr id="12" name="Picture 11">
              <a:extLst>
                <a:ext uri="{FF2B5EF4-FFF2-40B4-BE49-F238E27FC236}">
                  <a16:creationId xmlns:a16="http://schemas.microsoft.com/office/drawing/2014/main" id="{A3F47698-7C6A-1D44-A5B4-FFC3E096D614}"/>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928243" y="5221617"/>
              <a:ext cx="1501273" cy="500424"/>
            </a:xfrm>
            <a:prstGeom prst="rect">
              <a:avLst/>
            </a:prstGeom>
          </p:spPr>
        </p:pic>
        <p:sp>
          <p:nvSpPr>
            <p:cNvPr id="42" name="Title 8">
              <a:extLst>
                <a:ext uri="{FF2B5EF4-FFF2-40B4-BE49-F238E27FC236}">
                  <a16:creationId xmlns:a16="http://schemas.microsoft.com/office/drawing/2014/main" id="{1079957F-84A6-DB4E-A5B1-F11809CF4717}"/>
                </a:ext>
              </a:extLst>
            </p:cNvPr>
            <p:cNvSpPr txBox="1">
              <a:spLocks/>
            </p:cNvSpPr>
            <p:nvPr/>
          </p:nvSpPr>
          <p:spPr>
            <a:xfrm>
              <a:off x="9449175" y="4203496"/>
              <a:ext cx="2374483" cy="364641"/>
            </a:xfrm>
            <a:prstGeom prst="rect">
              <a:avLst/>
            </a:prstGeom>
          </p:spPr>
          <p:txBody>
            <a:bodyPr lIns="0" tIns="0" rIns="0" bIns="0" anchor="t"/>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r>
                <a:rPr lang="en-US" sz="1600" dirty="0">
                  <a:solidFill>
                    <a:srgbClr val="00529C"/>
                  </a:solidFill>
                  <a:latin typeface="Franklin Gothic Medium" panose="020B0603020102020204" pitchFamily="34" charset="0"/>
                </a:rPr>
                <a:t>Text Messaging</a:t>
              </a:r>
            </a:p>
          </p:txBody>
        </p:sp>
        <p:sp>
          <p:nvSpPr>
            <p:cNvPr id="43" name="Title 8">
              <a:extLst>
                <a:ext uri="{FF2B5EF4-FFF2-40B4-BE49-F238E27FC236}">
                  <a16:creationId xmlns:a16="http://schemas.microsoft.com/office/drawing/2014/main" id="{F24723A1-B8B6-D84B-9AE6-23173CEF8F18}"/>
                </a:ext>
              </a:extLst>
            </p:cNvPr>
            <p:cNvSpPr txBox="1">
              <a:spLocks/>
            </p:cNvSpPr>
            <p:nvPr/>
          </p:nvSpPr>
          <p:spPr>
            <a:xfrm>
              <a:off x="6781825" y="4203496"/>
              <a:ext cx="2374483" cy="404382"/>
            </a:xfrm>
            <a:prstGeom prst="rect">
              <a:avLst/>
            </a:prstGeom>
          </p:spPr>
          <p:txBody>
            <a:bodyPr lIns="0" tIns="0" rIns="0" bIns="0" anchor="t"/>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r>
                <a:rPr lang="en-US" sz="1600" dirty="0">
                  <a:solidFill>
                    <a:srgbClr val="00529C"/>
                  </a:solidFill>
                  <a:latin typeface="Franklin Gothic Medium" panose="020B0603020102020204" pitchFamily="34" charset="0"/>
                </a:rPr>
                <a:t>Enterprise Loyalty</a:t>
              </a:r>
            </a:p>
            <a:p>
              <a:pPr marL="342900" indent="-342900" algn="l">
                <a:buFont typeface="Arial" panose="020B0604020202020204" pitchFamily="34" charset="0"/>
                <a:buChar char="•"/>
              </a:pPr>
              <a:endParaRPr lang="en-US" sz="1600" dirty="0">
                <a:solidFill>
                  <a:srgbClr val="00529C"/>
                </a:solidFill>
                <a:latin typeface="Franklin Gothic Medium" panose="020B0603020102020204" pitchFamily="34" charset="0"/>
              </a:endParaRPr>
            </a:p>
          </p:txBody>
        </p:sp>
        <p:pic>
          <p:nvPicPr>
            <p:cNvPr id="45" name="Picture 44">
              <a:extLst>
                <a:ext uri="{FF2B5EF4-FFF2-40B4-BE49-F238E27FC236}">
                  <a16:creationId xmlns:a16="http://schemas.microsoft.com/office/drawing/2014/main" id="{63DD4073-4A0F-0C45-83A0-90A6D57CC1E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86984" y="5093601"/>
              <a:ext cx="1501273" cy="501165"/>
            </a:xfrm>
            <a:prstGeom prst="rect">
              <a:avLst/>
            </a:prstGeom>
          </p:spPr>
        </p:pic>
        <p:pic>
          <p:nvPicPr>
            <p:cNvPr id="46" name="Picture 45">
              <a:extLst>
                <a:ext uri="{FF2B5EF4-FFF2-40B4-BE49-F238E27FC236}">
                  <a16:creationId xmlns:a16="http://schemas.microsoft.com/office/drawing/2014/main" id="{AF29BC41-7C04-8C4B-B44B-F4D780F1601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31177" y="5234818"/>
              <a:ext cx="1501273" cy="257615"/>
            </a:xfrm>
            <a:prstGeom prst="rect">
              <a:avLst/>
            </a:prstGeom>
          </p:spPr>
        </p:pic>
        <p:sp>
          <p:nvSpPr>
            <p:cNvPr id="48" name="Rounded Rectangle 47">
              <a:extLst>
                <a:ext uri="{FF2B5EF4-FFF2-40B4-BE49-F238E27FC236}">
                  <a16:creationId xmlns:a16="http://schemas.microsoft.com/office/drawing/2014/main" id="{27824DE7-8374-6441-906A-63230E5F0EC9}"/>
                </a:ext>
              </a:extLst>
            </p:cNvPr>
            <p:cNvSpPr/>
            <p:nvPr/>
          </p:nvSpPr>
          <p:spPr>
            <a:xfrm>
              <a:off x="6380922" y="4073169"/>
              <a:ext cx="3126483" cy="171711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E3F983B5-4052-444A-98B6-F2081E8E965D}"/>
                </a:ext>
              </a:extLst>
            </p:cNvPr>
            <p:cNvSpPr/>
            <p:nvPr/>
          </p:nvSpPr>
          <p:spPr>
            <a:xfrm>
              <a:off x="9593833" y="4076773"/>
              <a:ext cx="2170095" cy="171711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2518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866A4D-D336-4D0A-8499-C71A361362B0}"/>
              </a:ext>
            </a:extLst>
          </p:cNvPr>
          <p:cNvPicPr>
            <a:picLocks noChangeAspect="1"/>
          </p:cNvPicPr>
          <p:nvPr/>
        </p:nvPicPr>
        <p:blipFill>
          <a:blip r:embed="rId3"/>
          <a:stretch>
            <a:fillRect/>
          </a:stretch>
        </p:blipFill>
        <p:spPr>
          <a:xfrm>
            <a:off x="6802438" y="2575903"/>
            <a:ext cx="5001768" cy="4001413"/>
          </a:xfrm>
          <a:prstGeom prst="rect">
            <a:avLst/>
          </a:prstGeom>
        </p:spPr>
      </p:pic>
      <p:pic>
        <p:nvPicPr>
          <p:cNvPr id="9" name="Picture 8">
            <a:extLst>
              <a:ext uri="{FF2B5EF4-FFF2-40B4-BE49-F238E27FC236}">
                <a16:creationId xmlns:a16="http://schemas.microsoft.com/office/drawing/2014/main" id="{0E84984F-8205-4E8F-A362-B41637AED0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2900" y="1723007"/>
            <a:ext cx="6069993" cy="1009261"/>
          </a:xfrm>
          <a:prstGeom prst="rect">
            <a:avLst/>
          </a:prstGeom>
        </p:spPr>
      </p:pic>
      <p:sp>
        <p:nvSpPr>
          <p:cNvPr id="8" name="Title 8">
            <a:extLst>
              <a:ext uri="{FF2B5EF4-FFF2-40B4-BE49-F238E27FC236}">
                <a16:creationId xmlns:a16="http://schemas.microsoft.com/office/drawing/2014/main" id="{4952B359-D4C0-6640-91CA-F66AF614C375}"/>
              </a:ext>
            </a:extLst>
          </p:cNvPr>
          <p:cNvSpPr txBox="1">
            <a:spLocks/>
          </p:cNvSpPr>
          <p:nvPr/>
        </p:nvSpPr>
        <p:spPr>
          <a:xfrm>
            <a:off x="342901" y="3431697"/>
            <a:ext cx="5753100" cy="1387385"/>
          </a:xfrm>
          <a:prstGeom prst="rect">
            <a:avLst/>
          </a:prstGeom>
        </p:spPr>
        <p:txBody>
          <a:bodyPr lIns="0" tIns="0" rIns="0" bIns="0"/>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dirty="0">
                <a:latin typeface="Franklin Gothic Medium" panose="020B0603020102020204" pitchFamily="34" charset="0"/>
              </a:rPr>
              <a:t>The End of Punch </a:t>
            </a:r>
            <a:br>
              <a:rPr lang="en-US" sz="3600" dirty="0">
                <a:latin typeface="Franklin Gothic Medium" panose="020B0603020102020204" pitchFamily="34" charset="0"/>
              </a:rPr>
            </a:br>
            <a:r>
              <a:rPr lang="en-US" sz="3600" dirty="0">
                <a:latin typeface="Franklin Gothic Medium" panose="020B0603020102020204" pitchFamily="34" charset="0"/>
              </a:rPr>
              <a:t>Card Loyalty</a:t>
            </a:r>
          </a:p>
        </p:txBody>
      </p:sp>
    </p:spTree>
    <p:extLst>
      <p:ext uri="{BB962C8B-B14F-4D97-AF65-F5344CB8AC3E}">
        <p14:creationId xmlns:p14="http://schemas.microsoft.com/office/powerpoint/2010/main" val="681893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9A791C7-003A-EC4E-A04A-50D6BA7FBD34}"/>
              </a:ext>
            </a:extLst>
          </p:cNvPr>
          <p:cNvSpPr/>
          <p:nvPr/>
        </p:nvSpPr>
        <p:spPr>
          <a:xfrm>
            <a:off x="1" y="1217007"/>
            <a:ext cx="2779490" cy="5522581"/>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en-US" dirty="0">
              <a:solidFill>
                <a:srgbClr val="F5F8FE"/>
              </a:solidFill>
              <a:latin typeface="Franklin Gothic Medium" panose="020B0603020102020204" pitchFamily="34" charset="0"/>
            </a:endParaRPr>
          </a:p>
          <a:p>
            <a:pPr algn="r"/>
            <a:endParaRPr lang="en-US" dirty="0">
              <a:solidFill>
                <a:srgbClr val="F5F8FE"/>
              </a:solidFill>
              <a:latin typeface="Franklin Gothic Medium" panose="020B0603020102020204" pitchFamily="34" charset="0"/>
            </a:endParaRPr>
          </a:p>
          <a:p>
            <a:pPr algn="r"/>
            <a:endParaRPr lang="en-US" dirty="0">
              <a:solidFill>
                <a:srgbClr val="F5F8FE"/>
              </a:solidFill>
              <a:latin typeface="Franklin Gothic Medium" panose="020B0603020102020204" pitchFamily="34" charset="0"/>
            </a:endParaRPr>
          </a:p>
        </p:txBody>
      </p:sp>
      <p:pic>
        <p:nvPicPr>
          <p:cNvPr id="10" name="Picture 9">
            <a:extLst>
              <a:ext uri="{FF2B5EF4-FFF2-40B4-BE49-F238E27FC236}">
                <a16:creationId xmlns:a16="http://schemas.microsoft.com/office/drawing/2014/main" id="{864A3F6E-EE40-5E43-8BE4-56ABE19D05C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67190" y="5121965"/>
            <a:ext cx="3347111" cy="556526"/>
          </a:xfrm>
          <a:prstGeom prst="rect">
            <a:avLst/>
          </a:prstGeom>
        </p:spPr>
      </p:pic>
      <p:sp>
        <p:nvSpPr>
          <p:cNvPr id="13" name="Rounded Rectangle 12">
            <a:extLst>
              <a:ext uri="{FF2B5EF4-FFF2-40B4-BE49-F238E27FC236}">
                <a16:creationId xmlns:a16="http://schemas.microsoft.com/office/drawing/2014/main" id="{DD2C4591-6A3A-8C44-A99A-99610A2B092C}"/>
              </a:ext>
            </a:extLst>
          </p:cNvPr>
          <p:cNvSpPr/>
          <p:nvPr/>
        </p:nvSpPr>
        <p:spPr>
          <a:xfrm>
            <a:off x="7589524" y="1629028"/>
            <a:ext cx="3076851" cy="1115414"/>
          </a:xfrm>
          <a:prstGeom prst="roundRect">
            <a:avLst/>
          </a:prstGeom>
          <a:solidFill>
            <a:srgbClr val="0E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Keep Every Consumer</a:t>
            </a:r>
          </a:p>
          <a:p>
            <a:pPr algn="ctr"/>
            <a:endParaRPr lang="en-US" sz="400" b="1" dirty="0"/>
          </a:p>
          <a:p>
            <a:pPr algn="ctr"/>
            <a:r>
              <a:rPr lang="en-US" sz="1200" dirty="0"/>
              <a:t>50% of consumers don’t return. With Belly, collect consumer info after their first visit </a:t>
            </a:r>
            <a:br>
              <a:rPr lang="en-US" sz="1200" dirty="0"/>
            </a:br>
            <a:r>
              <a:rPr lang="en-US" sz="1200" dirty="0"/>
              <a:t>to keep them engaged and coming back.</a:t>
            </a:r>
          </a:p>
        </p:txBody>
      </p:sp>
      <p:sp>
        <p:nvSpPr>
          <p:cNvPr id="14" name="Rounded Rectangle 13">
            <a:extLst>
              <a:ext uri="{FF2B5EF4-FFF2-40B4-BE49-F238E27FC236}">
                <a16:creationId xmlns:a16="http://schemas.microsoft.com/office/drawing/2014/main" id="{67DBC5B0-2560-114E-80A0-19A6F03C048F}"/>
              </a:ext>
            </a:extLst>
          </p:cNvPr>
          <p:cNvSpPr/>
          <p:nvPr/>
        </p:nvSpPr>
        <p:spPr>
          <a:xfrm>
            <a:off x="7589524" y="3142359"/>
            <a:ext cx="3076851" cy="1115414"/>
          </a:xfrm>
          <a:prstGeom prst="roundRect">
            <a:avLst/>
          </a:prstGeom>
          <a:solidFill>
            <a:srgbClr val="F27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Run Marketing Automatically</a:t>
            </a:r>
          </a:p>
          <a:p>
            <a:pPr algn="ctr"/>
            <a:endParaRPr lang="en-US" sz="400" b="1" dirty="0"/>
          </a:p>
          <a:p>
            <a:pPr algn="ctr"/>
            <a:r>
              <a:rPr lang="en-US" sz="1200" dirty="0"/>
              <a:t>Send email and mobile campaigns, without lifting a finger. Grow your social channels and acquire new consumers too!</a:t>
            </a:r>
          </a:p>
        </p:txBody>
      </p:sp>
      <p:sp>
        <p:nvSpPr>
          <p:cNvPr id="15" name="Rounded Rectangle 14">
            <a:extLst>
              <a:ext uri="{FF2B5EF4-FFF2-40B4-BE49-F238E27FC236}">
                <a16:creationId xmlns:a16="http://schemas.microsoft.com/office/drawing/2014/main" id="{368092C0-3447-F341-B580-23F677BFAFA4}"/>
              </a:ext>
            </a:extLst>
          </p:cNvPr>
          <p:cNvSpPr/>
          <p:nvPr/>
        </p:nvSpPr>
        <p:spPr>
          <a:xfrm>
            <a:off x="7589524" y="4722983"/>
            <a:ext cx="3076851" cy="1115414"/>
          </a:xfrm>
          <a:prstGeom prst="roundRect">
            <a:avLst/>
          </a:prstGeom>
          <a:solidFill>
            <a:srgbClr val="FCB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Increase Revenue Growth</a:t>
            </a:r>
          </a:p>
          <a:p>
            <a:pPr algn="ctr"/>
            <a:endParaRPr lang="en-US" sz="400" b="1" dirty="0"/>
          </a:p>
          <a:p>
            <a:pPr algn="ctr"/>
            <a:r>
              <a:rPr lang="en-US" sz="1200" dirty="0"/>
              <a:t>Belly Businesses increase consumer visits </a:t>
            </a:r>
            <a:br>
              <a:rPr lang="en-US" sz="1200" dirty="0"/>
            </a:br>
            <a:r>
              <a:rPr lang="en-US" sz="1200" dirty="0"/>
              <a:t>by up to 54%! Drive loyalty while simultaneously bringing in more dough. </a:t>
            </a:r>
          </a:p>
        </p:txBody>
      </p:sp>
      <p:pic>
        <p:nvPicPr>
          <p:cNvPr id="6" name="Picture 5" descr="A close up of a logo&#10;&#10;Description automatically generated">
            <a:extLst>
              <a:ext uri="{FF2B5EF4-FFF2-40B4-BE49-F238E27FC236}">
                <a16:creationId xmlns:a16="http://schemas.microsoft.com/office/drawing/2014/main" id="{F460C885-431D-CD47-8A0B-70C2F383879C}"/>
              </a:ext>
            </a:extLst>
          </p:cNvPr>
          <p:cNvPicPr>
            <a:picLocks noChangeAspect="1"/>
          </p:cNvPicPr>
          <p:nvPr/>
        </p:nvPicPr>
        <p:blipFill>
          <a:blip r:embed="rId4" cstate="screen">
            <a:clrChange>
              <a:clrFrom>
                <a:srgbClr val="58595B"/>
              </a:clrFrom>
              <a:clrTo>
                <a:srgbClr val="58595B">
                  <a:alpha val="0"/>
                </a:srgbClr>
              </a:clrTo>
            </a:clrChange>
            <a:extLst>
              <a:ext uri="{28A0092B-C50C-407E-A947-70E740481C1C}">
                <a14:useLocalDpi xmlns:a14="http://schemas.microsoft.com/office/drawing/2010/main"/>
              </a:ext>
            </a:extLst>
          </a:blip>
          <a:stretch>
            <a:fillRect/>
          </a:stretch>
        </p:blipFill>
        <p:spPr>
          <a:xfrm>
            <a:off x="362550" y="2177796"/>
            <a:ext cx="2079768" cy="3040032"/>
          </a:xfrm>
          <a:prstGeom prst="rect">
            <a:avLst/>
          </a:prstGeom>
          <a:effectLst>
            <a:outerShdw blurRad="152400" dist="38100" dir="1200000" sx="103000" sy="103000" algn="tl" rotWithShape="0">
              <a:prstClr val="black">
                <a:alpha val="40000"/>
              </a:prstClr>
            </a:outerShdw>
          </a:effectLst>
        </p:spPr>
      </p:pic>
      <p:pic>
        <p:nvPicPr>
          <p:cNvPr id="8" name="Picture 7">
            <a:extLst>
              <a:ext uri="{FF2B5EF4-FFF2-40B4-BE49-F238E27FC236}">
                <a16:creationId xmlns:a16="http://schemas.microsoft.com/office/drawing/2014/main" id="{E58FF0F6-1A0A-ED41-9C7E-B3744BA7DDB4}"/>
              </a:ext>
            </a:extLst>
          </p:cNvPr>
          <p:cNvPicPr>
            <a:picLocks noChangeAspect="1"/>
          </p:cNvPicPr>
          <p:nvPr/>
        </p:nvPicPr>
        <p:blipFill>
          <a:blip r:embed="rId5"/>
          <a:stretch>
            <a:fillRect/>
          </a:stretch>
        </p:blipFill>
        <p:spPr>
          <a:xfrm>
            <a:off x="795423" y="5231386"/>
            <a:ext cx="1214022" cy="1214022"/>
          </a:xfrm>
          <a:prstGeom prst="rect">
            <a:avLst/>
          </a:prstGeom>
        </p:spPr>
      </p:pic>
      <p:sp>
        <p:nvSpPr>
          <p:cNvPr id="17" name="Title 8">
            <a:extLst>
              <a:ext uri="{FF2B5EF4-FFF2-40B4-BE49-F238E27FC236}">
                <a16:creationId xmlns:a16="http://schemas.microsoft.com/office/drawing/2014/main" id="{161FBA78-1357-DE4C-92F2-D0003DFD6796}"/>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A Revolutionized Digital Loyalty Program</a:t>
            </a:r>
          </a:p>
        </p:txBody>
      </p:sp>
      <p:sp>
        <p:nvSpPr>
          <p:cNvPr id="23" name="Title 8">
            <a:extLst>
              <a:ext uri="{FF2B5EF4-FFF2-40B4-BE49-F238E27FC236}">
                <a16:creationId xmlns:a16="http://schemas.microsoft.com/office/drawing/2014/main" id="{307FE67D-7BCB-1B44-9A56-668CA135DE38}"/>
              </a:ext>
            </a:extLst>
          </p:cNvPr>
          <p:cNvSpPr txBox="1">
            <a:spLocks/>
          </p:cNvSpPr>
          <p:nvPr/>
        </p:nvSpPr>
        <p:spPr>
          <a:xfrm>
            <a:off x="342901" y="1538958"/>
            <a:ext cx="5416490" cy="418104"/>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endParaRPr lang="en-US" sz="2000" dirty="0">
              <a:solidFill>
                <a:srgbClr val="F5F8FE"/>
              </a:solidFill>
              <a:latin typeface="Franklin Gothic Medium" panose="020B0603020102020204" pitchFamily="34" charset="0"/>
            </a:endParaRPr>
          </a:p>
        </p:txBody>
      </p:sp>
      <p:pic>
        <p:nvPicPr>
          <p:cNvPr id="3" name="Picture 2">
            <a:extLst>
              <a:ext uri="{FF2B5EF4-FFF2-40B4-BE49-F238E27FC236}">
                <a16:creationId xmlns:a16="http://schemas.microsoft.com/office/drawing/2014/main" id="{0142344A-952D-1441-91EF-5435080987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37127" y="1670116"/>
            <a:ext cx="965935" cy="965935"/>
          </a:xfrm>
          <a:prstGeom prst="rect">
            <a:avLst/>
          </a:prstGeom>
        </p:spPr>
      </p:pic>
      <p:pic>
        <p:nvPicPr>
          <p:cNvPr id="5" name="Picture 4">
            <a:extLst>
              <a:ext uri="{FF2B5EF4-FFF2-40B4-BE49-F238E27FC236}">
                <a16:creationId xmlns:a16="http://schemas.microsoft.com/office/drawing/2014/main" id="{2AE7918F-2628-6649-8637-0014DED5C2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37127" y="3256680"/>
            <a:ext cx="965935" cy="965935"/>
          </a:xfrm>
          <a:prstGeom prst="rect">
            <a:avLst/>
          </a:prstGeom>
        </p:spPr>
      </p:pic>
      <p:pic>
        <p:nvPicPr>
          <p:cNvPr id="7" name="Picture 6">
            <a:extLst>
              <a:ext uri="{FF2B5EF4-FFF2-40B4-BE49-F238E27FC236}">
                <a16:creationId xmlns:a16="http://schemas.microsoft.com/office/drawing/2014/main" id="{DAE21224-C59E-FE4B-8254-566E07C5FF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37127" y="4815971"/>
            <a:ext cx="965935" cy="965935"/>
          </a:xfrm>
          <a:prstGeom prst="rect">
            <a:avLst/>
          </a:prstGeom>
        </p:spPr>
      </p:pic>
      <p:sp>
        <p:nvSpPr>
          <p:cNvPr id="4" name="TextBox 3">
            <a:extLst>
              <a:ext uri="{FF2B5EF4-FFF2-40B4-BE49-F238E27FC236}">
                <a16:creationId xmlns:a16="http://schemas.microsoft.com/office/drawing/2014/main" id="{543CF0E3-C67A-044C-8B2D-7A27DE5DCB79}"/>
              </a:ext>
            </a:extLst>
          </p:cNvPr>
          <p:cNvSpPr txBox="1"/>
          <p:nvPr/>
        </p:nvSpPr>
        <p:spPr>
          <a:xfrm>
            <a:off x="362550" y="1454563"/>
            <a:ext cx="2079769" cy="923330"/>
          </a:xfrm>
          <a:prstGeom prst="rect">
            <a:avLst/>
          </a:prstGeom>
          <a:noFill/>
        </p:spPr>
        <p:txBody>
          <a:bodyPr wrap="square" rtlCol="0">
            <a:spAutoFit/>
          </a:bodyPr>
          <a:lstStyle/>
          <a:p>
            <a:pPr algn="ctr"/>
            <a:r>
              <a:rPr lang="en-US" dirty="0">
                <a:solidFill>
                  <a:srgbClr val="F5F8FE"/>
                </a:solidFill>
                <a:latin typeface="Franklin Gothic Medium" panose="020B0603020102020204" pitchFamily="34" charset="0"/>
              </a:rPr>
              <a:t>No More Punch Cards Needed</a:t>
            </a:r>
          </a:p>
          <a:p>
            <a:pPr algn="ctr"/>
            <a:endParaRPr lang="en-US" dirty="0">
              <a:latin typeface="Arial Hebrew Scholar" pitchFamily="2" charset="-79"/>
              <a:cs typeface="Arial Hebrew Scholar" pitchFamily="2" charset="-79"/>
            </a:endParaRPr>
          </a:p>
        </p:txBody>
      </p:sp>
      <p:pic>
        <p:nvPicPr>
          <p:cNvPr id="22" name="Picture 21" descr="A close up of a logo&#10;&#10;Description automatically generated">
            <a:extLst>
              <a:ext uri="{FF2B5EF4-FFF2-40B4-BE49-F238E27FC236}">
                <a16:creationId xmlns:a16="http://schemas.microsoft.com/office/drawing/2014/main" id="{4BB0A34D-0CC8-A545-A2DD-F687A1332F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2550" y="2177796"/>
            <a:ext cx="2079768" cy="1022604"/>
          </a:xfrm>
          <a:prstGeom prst="rect">
            <a:avLst/>
          </a:prstGeom>
          <a:effectLst/>
        </p:spPr>
      </p:pic>
      <p:sp>
        <p:nvSpPr>
          <p:cNvPr id="9" name="TextBox 8">
            <a:extLst>
              <a:ext uri="{FF2B5EF4-FFF2-40B4-BE49-F238E27FC236}">
                <a16:creationId xmlns:a16="http://schemas.microsoft.com/office/drawing/2014/main" id="{6CE9A906-97FE-B248-A3E2-FC2CD0991CF6}"/>
              </a:ext>
            </a:extLst>
          </p:cNvPr>
          <p:cNvSpPr txBox="1"/>
          <p:nvPr/>
        </p:nvSpPr>
        <p:spPr>
          <a:xfrm>
            <a:off x="719257" y="2268010"/>
            <a:ext cx="1366354" cy="307777"/>
          </a:xfrm>
          <a:prstGeom prst="rect">
            <a:avLst/>
          </a:prstGeom>
          <a:solidFill>
            <a:srgbClr val="FFFFFF"/>
          </a:solidFill>
        </p:spPr>
        <p:txBody>
          <a:bodyPr wrap="square" rtlCol="0">
            <a:spAutoFit/>
          </a:bodyPr>
          <a:lstStyle/>
          <a:p>
            <a:pPr algn="ctr"/>
            <a:r>
              <a:rPr lang="en-US" sz="1400" b="1" dirty="0">
                <a:solidFill>
                  <a:srgbClr val="4B99A0"/>
                </a:solidFill>
                <a:latin typeface="Big Caslon Medium" panose="02000603090000020003" pitchFamily="2" charset="-79"/>
                <a:ea typeface="Helvetica Neue" panose="02000503000000020004" pitchFamily="2" charset="0"/>
                <a:cs typeface="Big Caslon Medium" panose="02000603090000020003" pitchFamily="2" charset="-79"/>
              </a:rPr>
              <a:t>Moe’s Deli</a:t>
            </a:r>
          </a:p>
        </p:txBody>
      </p:sp>
      <p:grpSp>
        <p:nvGrpSpPr>
          <p:cNvPr id="12" name="Group 11">
            <a:extLst>
              <a:ext uri="{FF2B5EF4-FFF2-40B4-BE49-F238E27FC236}">
                <a16:creationId xmlns:a16="http://schemas.microsoft.com/office/drawing/2014/main" id="{A1E168F0-EF95-4B41-821E-38F53B4900B6}"/>
              </a:ext>
            </a:extLst>
          </p:cNvPr>
          <p:cNvGrpSpPr/>
          <p:nvPr/>
        </p:nvGrpSpPr>
        <p:grpSpPr>
          <a:xfrm>
            <a:off x="3363098" y="2186735"/>
            <a:ext cx="4076919" cy="2633337"/>
            <a:chOff x="3362271" y="2685514"/>
            <a:chExt cx="4076919" cy="2633337"/>
          </a:xfrm>
        </p:grpSpPr>
        <p:grpSp>
          <p:nvGrpSpPr>
            <p:cNvPr id="2" name="Group 1">
              <a:extLst>
                <a:ext uri="{FF2B5EF4-FFF2-40B4-BE49-F238E27FC236}">
                  <a16:creationId xmlns:a16="http://schemas.microsoft.com/office/drawing/2014/main" id="{26CEDC95-8F79-5E4C-ACDD-C0F640AB97A5}"/>
                </a:ext>
              </a:extLst>
            </p:cNvPr>
            <p:cNvGrpSpPr/>
            <p:nvPr/>
          </p:nvGrpSpPr>
          <p:grpSpPr>
            <a:xfrm>
              <a:off x="3362271" y="2685514"/>
              <a:ext cx="4076919" cy="2633337"/>
              <a:chOff x="614258" y="3187189"/>
              <a:chExt cx="4730374" cy="3067896"/>
            </a:xfrm>
          </p:grpSpPr>
          <p:pic>
            <p:nvPicPr>
              <p:cNvPr id="18" name="Picture 17">
                <a:extLst>
                  <a:ext uri="{FF2B5EF4-FFF2-40B4-BE49-F238E27FC236}">
                    <a16:creationId xmlns:a16="http://schemas.microsoft.com/office/drawing/2014/main" id="{FD94213F-95D0-5048-B3F1-C10C1EFC651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14258" y="3329270"/>
                <a:ext cx="4352452" cy="2925815"/>
              </a:xfrm>
              <a:prstGeom prst="rect">
                <a:avLst/>
              </a:prstGeom>
              <a:effectLst>
                <a:outerShdw blurRad="50800" dist="38100" dir="2700000" algn="tl" rotWithShape="0">
                  <a:prstClr val="black">
                    <a:alpha val="15000"/>
                  </a:prstClr>
                </a:outerShdw>
              </a:effectLst>
            </p:spPr>
          </p:pic>
          <p:pic>
            <p:nvPicPr>
              <p:cNvPr id="19" name="Picture 18">
                <a:extLst>
                  <a:ext uri="{FF2B5EF4-FFF2-40B4-BE49-F238E27FC236}">
                    <a16:creationId xmlns:a16="http://schemas.microsoft.com/office/drawing/2014/main" id="{ABC0294A-DDEA-C54C-ACD2-2AFB7A1D5CB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823553" y="3187189"/>
                <a:ext cx="1521079" cy="3067895"/>
              </a:xfrm>
              <a:prstGeom prst="rect">
                <a:avLst/>
              </a:prstGeom>
              <a:ln>
                <a:noFill/>
              </a:ln>
              <a:effectLst>
                <a:outerShdw blurRad="50800" dist="38100" dir="8100000" algn="tr" rotWithShape="0">
                  <a:prstClr val="black">
                    <a:alpha val="15000"/>
                  </a:prstClr>
                </a:outerShdw>
              </a:effectLst>
            </p:spPr>
          </p:pic>
        </p:grpSp>
        <p:sp>
          <p:nvSpPr>
            <p:cNvPr id="11" name="TextBox 10">
              <a:extLst>
                <a:ext uri="{FF2B5EF4-FFF2-40B4-BE49-F238E27FC236}">
                  <a16:creationId xmlns:a16="http://schemas.microsoft.com/office/drawing/2014/main" id="{483A5E60-407B-E845-8CF6-0747CDB4280D}"/>
                </a:ext>
              </a:extLst>
            </p:cNvPr>
            <p:cNvSpPr txBox="1"/>
            <p:nvPr/>
          </p:nvSpPr>
          <p:spPr>
            <a:xfrm>
              <a:off x="6557571" y="2876206"/>
              <a:ext cx="482824" cy="169277"/>
            </a:xfrm>
            <a:prstGeom prst="rect">
              <a:avLst/>
            </a:prstGeom>
            <a:solidFill>
              <a:srgbClr val="FDFEFD"/>
            </a:solidFill>
          </p:spPr>
          <p:txBody>
            <a:bodyPr wrap="none" rtlCol="0">
              <a:noAutofit/>
            </a:bodyPr>
            <a:lstStyle/>
            <a:p>
              <a:r>
                <a:rPr lang="en-US" sz="500" dirty="0">
                  <a:latin typeface="Arial" panose="020B0604020202020204" pitchFamily="34" charset="0"/>
                  <a:cs typeface="Arial" panose="020B0604020202020204" pitchFamily="34" charset="0"/>
                </a:rPr>
                <a:t>Moe’s Deli</a:t>
              </a:r>
            </a:p>
          </p:txBody>
        </p:sp>
      </p:grpSp>
      <p:sp>
        <p:nvSpPr>
          <p:cNvPr id="24" name="TextBox 23">
            <a:extLst>
              <a:ext uri="{FF2B5EF4-FFF2-40B4-BE49-F238E27FC236}">
                <a16:creationId xmlns:a16="http://schemas.microsoft.com/office/drawing/2014/main" id="{4174B25C-7267-364C-9553-B3971539FE53}"/>
              </a:ext>
            </a:extLst>
          </p:cNvPr>
          <p:cNvSpPr txBox="1"/>
          <p:nvPr/>
        </p:nvSpPr>
        <p:spPr>
          <a:xfrm>
            <a:off x="3400430" y="1681650"/>
            <a:ext cx="3890080" cy="646331"/>
          </a:xfrm>
          <a:prstGeom prst="rect">
            <a:avLst/>
          </a:prstGeom>
          <a:noFill/>
        </p:spPr>
        <p:txBody>
          <a:bodyPr wrap="square" rtlCol="0">
            <a:spAutoFit/>
          </a:bodyPr>
          <a:lstStyle/>
          <a:p>
            <a:pPr algn="ctr"/>
            <a:r>
              <a:rPr lang="en-US" dirty="0">
                <a:solidFill>
                  <a:srgbClr val="00529C"/>
                </a:solidFill>
                <a:latin typeface="Franklin Gothic Medium" panose="020B0603020102020204" pitchFamily="34" charset="0"/>
              </a:rPr>
              <a:t>iPad and Mobile Device Based Loyalty </a:t>
            </a:r>
          </a:p>
          <a:p>
            <a:pPr algn="ctr"/>
            <a:endParaRPr lang="en-US" dirty="0">
              <a:solidFill>
                <a:srgbClr val="00529C"/>
              </a:solidFill>
              <a:latin typeface="Arial Hebrew Scholar" pitchFamily="2" charset="-79"/>
              <a:cs typeface="Arial Hebrew Scholar" pitchFamily="2" charset="-79"/>
            </a:endParaRPr>
          </a:p>
        </p:txBody>
      </p:sp>
    </p:spTree>
    <p:extLst>
      <p:ext uri="{BB962C8B-B14F-4D97-AF65-F5344CB8AC3E}">
        <p14:creationId xmlns:p14="http://schemas.microsoft.com/office/powerpoint/2010/main" val="2423782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B39FEA42-9FE7-2C42-AAF1-84B40E2ECAC7}"/>
              </a:ext>
            </a:extLst>
          </p:cNvPr>
          <p:cNvSpPr txBox="1">
            <a:spLocks/>
          </p:cNvSpPr>
          <p:nvPr/>
        </p:nvSpPr>
        <p:spPr>
          <a:xfrm>
            <a:off x="342900" y="118412"/>
            <a:ext cx="11458630" cy="1098595"/>
          </a:xfrm>
          <a:prstGeom prst="rect">
            <a:avLst/>
          </a:prstGeom>
        </p:spPr>
        <p:txBody>
          <a:bodyPr lIns="0" tIns="0" rIns="0" bIns="0" anchor="ctr"/>
          <a:lstStyle>
            <a:lvl1pPr algn="ctr" defTabSz="914400" rtl="0" eaLnBrk="1" latinLnBrk="0" hangingPunct="1">
              <a:lnSpc>
                <a:spcPct val="90000"/>
              </a:lnSpc>
              <a:spcBef>
                <a:spcPct val="0"/>
              </a:spcBef>
              <a:buNone/>
              <a:defRPr sz="4900" kern="1200">
                <a:solidFill>
                  <a:schemeClr val="bg1"/>
                </a:solidFill>
                <a:latin typeface="+mj-lt"/>
                <a:ea typeface="+mj-ea"/>
                <a:cs typeface="+mj-cs"/>
              </a:defRPr>
            </a:lvl1pPr>
          </a:lstStyle>
          <a:p>
            <a:pPr algn="l"/>
            <a:r>
              <a:rPr lang="en-US" sz="3600" b="1" dirty="0">
                <a:latin typeface="Franklin Gothic Demi" panose="020B0603020102020204" pitchFamily="34" charset="0"/>
              </a:rPr>
              <a:t>A Belly Consumer’s Journey</a:t>
            </a:r>
          </a:p>
        </p:txBody>
      </p:sp>
      <p:cxnSp>
        <p:nvCxnSpPr>
          <p:cNvPr id="14" name="Straight Connector 13">
            <a:extLst>
              <a:ext uri="{FF2B5EF4-FFF2-40B4-BE49-F238E27FC236}">
                <a16:creationId xmlns:a16="http://schemas.microsoft.com/office/drawing/2014/main" id="{997CDD4B-2918-A74D-9E6B-0610396FB66C}"/>
              </a:ext>
            </a:extLst>
          </p:cNvPr>
          <p:cNvCxnSpPr>
            <a:cxnSpLocks/>
            <a:endCxn id="52" idx="3"/>
          </p:cNvCxnSpPr>
          <p:nvPr/>
        </p:nvCxnSpPr>
        <p:spPr>
          <a:xfrm flipH="1" flipV="1">
            <a:off x="1253077" y="2262656"/>
            <a:ext cx="2920" cy="2512662"/>
          </a:xfrm>
          <a:prstGeom prst="line">
            <a:avLst/>
          </a:prstGeom>
          <a:ln w="12700">
            <a:solidFill>
              <a:srgbClr val="9EA5AD"/>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45FB91-1E60-1542-8915-E9B04D8BFEA0}"/>
              </a:ext>
            </a:extLst>
          </p:cNvPr>
          <p:cNvCxnSpPr>
            <a:cxnSpLocks/>
          </p:cNvCxnSpPr>
          <p:nvPr/>
        </p:nvCxnSpPr>
        <p:spPr>
          <a:xfrm>
            <a:off x="1034085" y="4944299"/>
            <a:ext cx="11071622" cy="0"/>
          </a:xfrm>
          <a:prstGeom prst="line">
            <a:avLst/>
          </a:prstGeom>
          <a:ln w="12700">
            <a:solidFill>
              <a:srgbClr val="9EA5AD"/>
            </a:solidFill>
            <a:prstDash val="sysDot"/>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C10179EE-9850-5F4F-AFF5-80C9F1FAB370}"/>
              </a:ext>
            </a:extLst>
          </p:cNvPr>
          <p:cNvSpPr/>
          <p:nvPr/>
        </p:nvSpPr>
        <p:spPr>
          <a:xfrm>
            <a:off x="517584" y="5684033"/>
            <a:ext cx="988448" cy="544010"/>
          </a:xfrm>
          <a:prstGeom prst="roundRect">
            <a:avLst>
              <a:gd name="adj" fmla="val 50000"/>
            </a:avLst>
          </a:prstGeom>
          <a:gradFill flip="none" rotWithShape="1">
            <a:gsLst>
              <a:gs pos="0">
                <a:srgbClr val="8DC63F">
                  <a:alpha val="15000"/>
                </a:srgbClr>
              </a:gs>
              <a:gs pos="100000">
                <a:srgbClr val="569FA4">
                  <a:alpha val="1500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8DC63F"/>
                </a:solidFill>
                <a:latin typeface="Roboto Slab" pitchFamily="2" charset="0"/>
                <a:ea typeface="Roboto Slab" pitchFamily="2" charset="0"/>
              </a:rPr>
              <a:t>0 - 1</a:t>
            </a:r>
          </a:p>
        </p:txBody>
      </p:sp>
      <p:sp>
        <p:nvSpPr>
          <p:cNvPr id="19" name="Rounded Rectangle 18">
            <a:extLst>
              <a:ext uri="{FF2B5EF4-FFF2-40B4-BE49-F238E27FC236}">
                <a16:creationId xmlns:a16="http://schemas.microsoft.com/office/drawing/2014/main" id="{8142B5D5-2F6A-D042-A34E-EE92D9A52061}"/>
              </a:ext>
            </a:extLst>
          </p:cNvPr>
          <p:cNvSpPr/>
          <p:nvPr/>
        </p:nvSpPr>
        <p:spPr>
          <a:xfrm>
            <a:off x="1712563" y="5691823"/>
            <a:ext cx="2722696" cy="544010"/>
          </a:xfrm>
          <a:prstGeom prst="roundRect">
            <a:avLst>
              <a:gd name="adj" fmla="val 50000"/>
            </a:avLst>
          </a:prstGeom>
          <a:gradFill flip="none" rotWithShape="1">
            <a:gsLst>
              <a:gs pos="0">
                <a:srgbClr val="8DC63F">
                  <a:alpha val="15000"/>
                </a:srgbClr>
              </a:gs>
              <a:gs pos="100000">
                <a:srgbClr val="569FA4">
                  <a:alpha val="1500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8DC63F"/>
                </a:solidFill>
                <a:latin typeface="Roboto Slab" pitchFamily="2" charset="0"/>
                <a:ea typeface="Roboto Slab" pitchFamily="2" charset="0"/>
              </a:rPr>
              <a:t>2 - 7</a:t>
            </a:r>
          </a:p>
        </p:txBody>
      </p:sp>
      <p:sp>
        <p:nvSpPr>
          <p:cNvPr id="24" name="Rounded Rectangle 23">
            <a:extLst>
              <a:ext uri="{FF2B5EF4-FFF2-40B4-BE49-F238E27FC236}">
                <a16:creationId xmlns:a16="http://schemas.microsoft.com/office/drawing/2014/main" id="{F09B29C3-3CC7-614C-B60F-E1CBA11A3495}"/>
              </a:ext>
            </a:extLst>
          </p:cNvPr>
          <p:cNvSpPr/>
          <p:nvPr/>
        </p:nvSpPr>
        <p:spPr>
          <a:xfrm>
            <a:off x="4549355" y="5684033"/>
            <a:ext cx="4939510" cy="544010"/>
          </a:xfrm>
          <a:prstGeom prst="roundRect">
            <a:avLst>
              <a:gd name="adj" fmla="val 50000"/>
            </a:avLst>
          </a:prstGeom>
          <a:gradFill flip="none" rotWithShape="1">
            <a:gsLst>
              <a:gs pos="0">
                <a:srgbClr val="8DC63F">
                  <a:alpha val="15000"/>
                </a:srgbClr>
              </a:gs>
              <a:gs pos="100000">
                <a:srgbClr val="569FA4">
                  <a:alpha val="1500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8DC63F"/>
                </a:solidFill>
                <a:latin typeface="Roboto Slab" pitchFamily="2" charset="0"/>
                <a:ea typeface="Roboto Slab" pitchFamily="2" charset="0"/>
              </a:rPr>
              <a:t>8 - 30</a:t>
            </a:r>
          </a:p>
        </p:txBody>
      </p:sp>
      <p:sp>
        <p:nvSpPr>
          <p:cNvPr id="25" name="Rounded Rectangle 24">
            <a:extLst>
              <a:ext uri="{FF2B5EF4-FFF2-40B4-BE49-F238E27FC236}">
                <a16:creationId xmlns:a16="http://schemas.microsoft.com/office/drawing/2014/main" id="{C10FB831-1DBE-0347-81E2-2CB9CFA15108}"/>
              </a:ext>
            </a:extLst>
          </p:cNvPr>
          <p:cNvSpPr/>
          <p:nvPr/>
        </p:nvSpPr>
        <p:spPr>
          <a:xfrm>
            <a:off x="9575085" y="5684033"/>
            <a:ext cx="2099330" cy="544010"/>
          </a:xfrm>
          <a:prstGeom prst="roundRect">
            <a:avLst>
              <a:gd name="adj" fmla="val 50000"/>
            </a:avLst>
          </a:prstGeom>
          <a:gradFill flip="none" rotWithShape="1">
            <a:gsLst>
              <a:gs pos="0">
                <a:srgbClr val="8DC63F">
                  <a:alpha val="15000"/>
                </a:srgbClr>
              </a:gs>
              <a:gs pos="100000">
                <a:srgbClr val="569FA4">
                  <a:alpha val="1500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8DC63F"/>
                </a:solidFill>
                <a:latin typeface="Roboto Slab" pitchFamily="2" charset="0"/>
                <a:ea typeface="Roboto Slab" pitchFamily="2" charset="0"/>
              </a:rPr>
              <a:t>31 - 365</a:t>
            </a:r>
          </a:p>
        </p:txBody>
      </p:sp>
      <p:pic>
        <p:nvPicPr>
          <p:cNvPr id="27" name="Picture 26">
            <a:extLst>
              <a:ext uri="{FF2B5EF4-FFF2-40B4-BE49-F238E27FC236}">
                <a16:creationId xmlns:a16="http://schemas.microsoft.com/office/drawing/2014/main" id="{B0FCB176-2763-204C-8D67-A9D59DF49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9650" y="4240820"/>
            <a:ext cx="1659820" cy="1124110"/>
          </a:xfrm>
          <a:prstGeom prst="rect">
            <a:avLst/>
          </a:prstGeom>
          <a:ln>
            <a:noFill/>
          </a:ln>
          <a:effectLst>
            <a:outerShdw blurRad="292100" dist="139700" dir="2700000" algn="tl" rotWithShape="0">
              <a:srgbClr val="333333">
                <a:alpha val="15000"/>
              </a:srgbClr>
            </a:outerShdw>
          </a:effectLst>
        </p:spPr>
      </p:pic>
      <p:grpSp>
        <p:nvGrpSpPr>
          <p:cNvPr id="28" name="Group 27">
            <a:extLst>
              <a:ext uri="{FF2B5EF4-FFF2-40B4-BE49-F238E27FC236}">
                <a16:creationId xmlns:a16="http://schemas.microsoft.com/office/drawing/2014/main" id="{FFDD67BD-91AF-4B40-92E0-04EAED8913FC}"/>
              </a:ext>
            </a:extLst>
          </p:cNvPr>
          <p:cNvGrpSpPr/>
          <p:nvPr/>
        </p:nvGrpSpPr>
        <p:grpSpPr>
          <a:xfrm>
            <a:off x="344515" y="4319535"/>
            <a:ext cx="1495350" cy="1045395"/>
            <a:chOff x="417864" y="1849059"/>
            <a:chExt cx="1242864" cy="868882"/>
          </a:xfrm>
        </p:grpSpPr>
        <p:pic>
          <p:nvPicPr>
            <p:cNvPr id="29" name="iPad-NoScreens.png">
              <a:extLst>
                <a:ext uri="{FF2B5EF4-FFF2-40B4-BE49-F238E27FC236}">
                  <a16:creationId xmlns:a16="http://schemas.microsoft.com/office/drawing/2014/main" id="{7181339F-1EA5-E240-8869-BC4113A3E02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17864" y="1849059"/>
              <a:ext cx="1242864" cy="868882"/>
            </a:xfrm>
            <a:prstGeom prst="rect">
              <a:avLst/>
            </a:prstGeom>
            <a:ln>
              <a:noFill/>
            </a:ln>
            <a:effectLst>
              <a:outerShdw blurRad="292100" dist="139700" dir="2700000" algn="tl" rotWithShape="0">
                <a:srgbClr val="333333">
                  <a:alpha val="15000"/>
                </a:srgbClr>
              </a:outerShdw>
            </a:effectLst>
          </p:spPr>
        </p:pic>
        <p:pic>
          <p:nvPicPr>
            <p:cNvPr id="30" name="iPad_Signup copy.png">
              <a:extLst>
                <a:ext uri="{FF2B5EF4-FFF2-40B4-BE49-F238E27FC236}">
                  <a16:creationId xmlns:a16="http://schemas.microsoft.com/office/drawing/2014/main" id="{7D4ABFAC-66CC-AF46-8A8C-24357BEDB0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984" y="1957934"/>
              <a:ext cx="896308" cy="672232"/>
            </a:xfrm>
            <a:prstGeom prst="rect">
              <a:avLst/>
            </a:prstGeom>
            <a:ln w="12700" cap="flat">
              <a:noFill/>
              <a:miter lim="400000"/>
            </a:ln>
            <a:effectLst/>
          </p:spPr>
        </p:pic>
      </p:grpSp>
      <p:pic>
        <p:nvPicPr>
          <p:cNvPr id="35" name="Apps-Card-Updated.png">
            <a:extLst>
              <a:ext uri="{FF2B5EF4-FFF2-40B4-BE49-F238E27FC236}">
                <a16:creationId xmlns:a16="http://schemas.microsoft.com/office/drawing/2014/main" id="{1DFB2F5A-CEE7-9A4B-80AA-834C0F90AA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0452" y="3754179"/>
            <a:ext cx="1442512" cy="1732196"/>
          </a:xfrm>
          <a:prstGeom prst="rect">
            <a:avLst/>
          </a:prstGeom>
          <a:ln w="12700" cap="flat">
            <a:noFill/>
            <a:miter lim="400000"/>
          </a:ln>
          <a:effectLst/>
        </p:spPr>
      </p:pic>
      <p:grpSp>
        <p:nvGrpSpPr>
          <p:cNvPr id="42" name="Group 41">
            <a:extLst>
              <a:ext uri="{FF2B5EF4-FFF2-40B4-BE49-F238E27FC236}">
                <a16:creationId xmlns:a16="http://schemas.microsoft.com/office/drawing/2014/main" id="{E3EE1FA3-9791-614A-ABB6-7A9C54AFB284}"/>
              </a:ext>
            </a:extLst>
          </p:cNvPr>
          <p:cNvGrpSpPr/>
          <p:nvPr/>
        </p:nvGrpSpPr>
        <p:grpSpPr>
          <a:xfrm>
            <a:off x="9488865" y="4319535"/>
            <a:ext cx="1427012" cy="1124110"/>
            <a:chOff x="6892199" y="4558919"/>
            <a:chExt cx="1084337" cy="758056"/>
          </a:xfrm>
        </p:grpSpPr>
        <p:pic>
          <p:nvPicPr>
            <p:cNvPr id="43" name="Picture 42">
              <a:extLst>
                <a:ext uri="{FF2B5EF4-FFF2-40B4-BE49-F238E27FC236}">
                  <a16:creationId xmlns:a16="http://schemas.microsoft.com/office/drawing/2014/main" id="{2057F917-C3EB-9348-8A7A-407688EC293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23231" y="4658953"/>
              <a:ext cx="809849" cy="560831"/>
            </a:xfrm>
            <a:prstGeom prst="rect">
              <a:avLst/>
            </a:prstGeom>
          </p:spPr>
        </p:pic>
        <p:pic>
          <p:nvPicPr>
            <p:cNvPr id="44" name="iPad-NoScreens.png">
              <a:extLst>
                <a:ext uri="{FF2B5EF4-FFF2-40B4-BE49-F238E27FC236}">
                  <a16:creationId xmlns:a16="http://schemas.microsoft.com/office/drawing/2014/main" id="{68D274B7-7E94-C84B-868E-F9A7D863399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892199" y="4558919"/>
              <a:ext cx="1084337" cy="758056"/>
            </a:xfrm>
            <a:prstGeom prst="rect">
              <a:avLst/>
            </a:prstGeom>
            <a:ln>
              <a:noFill/>
            </a:ln>
            <a:effectLst>
              <a:outerShdw blurRad="292100" dist="139700" dir="2700000" algn="tl" rotWithShape="0">
                <a:srgbClr val="333333">
                  <a:alpha val="15000"/>
                </a:srgbClr>
              </a:outerShdw>
            </a:effectLst>
          </p:spPr>
        </p:pic>
      </p:grpSp>
      <p:pic>
        <p:nvPicPr>
          <p:cNvPr id="45" name="Picture 44">
            <a:extLst>
              <a:ext uri="{FF2B5EF4-FFF2-40B4-BE49-F238E27FC236}">
                <a16:creationId xmlns:a16="http://schemas.microsoft.com/office/drawing/2014/main" id="{EBFCD287-C399-2D4A-98DB-3DC00CC585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21638" y="4278244"/>
            <a:ext cx="753447" cy="1206692"/>
          </a:xfrm>
          <a:prstGeom prst="rect">
            <a:avLst/>
          </a:prstGeom>
          <a:ln>
            <a:noFill/>
          </a:ln>
          <a:effectLst>
            <a:outerShdw blurRad="292100" dist="139700" dir="2700000" algn="tl" rotWithShape="0">
              <a:srgbClr val="333333">
                <a:alpha val="15000"/>
              </a:srgbClr>
            </a:outerShdw>
          </a:effectLst>
        </p:spPr>
      </p:pic>
      <p:sp>
        <p:nvSpPr>
          <p:cNvPr id="46" name="TextBox 45">
            <a:extLst>
              <a:ext uri="{FF2B5EF4-FFF2-40B4-BE49-F238E27FC236}">
                <a16:creationId xmlns:a16="http://schemas.microsoft.com/office/drawing/2014/main" id="{4F7E3801-B475-984F-8E0D-4FDB33AB2E9F}"/>
              </a:ext>
            </a:extLst>
          </p:cNvPr>
          <p:cNvSpPr txBox="1"/>
          <p:nvPr/>
        </p:nvSpPr>
        <p:spPr>
          <a:xfrm>
            <a:off x="2799267" y="2525377"/>
            <a:ext cx="1229409" cy="577081"/>
          </a:xfrm>
          <a:prstGeom prst="rect">
            <a:avLst/>
          </a:prstGeom>
          <a:noFill/>
        </p:spPr>
        <p:txBody>
          <a:bodyPr wrap="square" rtlCol="0">
            <a:spAutoFit/>
          </a:bodyPr>
          <a:lstStyle/>
          <a:p>
            <a:r>
              <a:rPr lang="en-US" sz="1050" dirty="0">
                <a:solidFill>
                  <a:srgbClr val="58595B"/>
                </a:solidFill>
                <a:latin typeface="Roboto" panose="02000000000000000000" pitchFamily="2" charset="0"/>
                <a:ea typeface="Roboto" panose="02000000000000000000" pitchFamily="2" charset="0"/>
                <a:cs typeface="Helvetica Neue" charset="0"/>
              </a:rPr>
              <a:t>Downloads app to manage points &amp; rewards.</a:t>
            </a:r>
          </a:p>
        </p:txBody>
      </p:sp>
      <p:sp>
        <p:nvSpPr>
          <p:cNvPr id="47" name="TextBox 46">
            <a:extLst>
              <a:ext uri="{FF2B5EF4-FFF2-40B4-BE49-F238E27FC236}">
                <a16:creationId xmlns:a16="http://schemas.microsoft.com/office/drawing/2014/main" id="{F6F9E429-31E7-B847-A2CC-28CFBB2ADB7E}"/>
              </a:ext>
            </a:extLst>
          </p:cNvPr>
          <p:cNvSpPr txBox="1"/>
          <p:nvPr/>
        </p:nvSpPr>
        <p:spPr>
          <a:xfrm>
            <a:off x="4435259" y="3602938"/>
            <a:ext cx="1316593" cy="577081"/>
          </a:xfrm>
          <a:prstGeom prst="rect">
            <a:avLst/>
          </a:prstGeom>
          <a:noFill/>
        </p:spPr>
        <p:txBody>
          <a:bodyPr wrap="square" rtlCol="0">
            <a:spAutoFit/>
          </a:bodyPr>
          <a:lstStyle/>
          <a:p>
            <a:r>
              <a:rPr lang="en-US" sz="1050" dirty="0">
                <a:solidFill>
                  <a:srgbClr val="58595B"/>
                </a:solidFill>
                <a:latin typeface="Roboto" panose="02000000000000000000" pitchFamily="2" charset="0"/>
                <a:ea typeface="Roboto" panose="02000000000000000000" pitchFamily="2" charset="0"/>
                <a:cs typeface="Helvetica Neue" charset="0"/>
              </a:rPr>
              <a:t>Returns to deli, checks in &amp; makes purchase.</a:t>
            </a:r>
          </a:p>
        </p:txBody>
      </p:sp>
      <p:sp>
        <p:nvSpPr>
          <p:cNvPr id="48" name="TextBox 47">
            <a:extLst>
              <a:ext uri="{FF2B5EF4-FFF2-40B4-BE49-F238E27FC236}">
                <a16:creationId xmlns:a16="http://schemas.microsoft.com/office/drawing/2014/main" id="{8220A8E8-DEEC-FF45-B341-476E296C1533}"/>
              </a:ext>
            </a:extLst>
          </p:cNvPr>
          <p:cNvSpPr txBox="1"/>
          <p:nvPr/>
        </p:nvSpPr>
        <p:spPr>
          <a:xfrm>
            <a:off x="4549355" y="2018063"/>
            <a:ext cx="1474105" cy="738664"/>
          </a:xfrm>
          <a:prstGeom prst="rect">
            <a:avLst/>
          </a:prstGeom>
          <a:noFill/>
        </p:spPr>
        <p:txBody>
          <a:bodyPr wrap="square" rtlCol="0">
            <a:spAutoFit/>
          </a:bodyPr>
          <a:lstStyle/>
          <a:p>
            <a:pPr algn="r"/>
            <a:r>
              <a:rPr lang="en-US" sz="1050" dirty="0">
                <a:solidFill>
                  <a:srgbClr val="58595B"/>
                </a:solidFill>
                <a:latin typeface="Roboto" panose="02000000000000000000" pitchFamily="2" charset="0"/>
                <a:ea typeface="Roboto" panose="02000000000000000000" pitchFamily="2" charset="0"/>
                <a:cs typeface="Helvetica Neue" charset="0"/>
              </a:rPr>
              <a:t>Has not returned to deli in 14 days; receives automated email offer.</a:t>
            </a:r>
          </a:p>
        </p:txBody>
      </p:sp>
      <p:sp>
        <p:nvSpPr>
          <p:cNvPr id="49" name="TextBox 48">
            <a:extLst>
              <a:ext uri="{FF2B5EF4-FFF2-40B4-BE49-F238E27FC236}">
                <a16:creationId xmlns:a16="http://schemas.microsoft.com/office/drawing/2014/main" id="{E73DF36E-3268-7B4C-9C43-F69E3D6CB05A}"/>
              </a:ext>
            </a:extLst>
          </p:cNvPr>
          <p:cNvSpPr txBox="1"/>
          <p:nvPr/>
        </p:nvSpPr>
        <p:spPr>
          <a:xfrm>
            <a:off x="6937089" y="3059668"/>
            <a:ext cx="1247061" cy="738664"/>
          </a:xfrm>
          <a:prstGeom prst="rect">
            <a:avLst/>
          </a:prstGeom>
          <a:noFill/>
        </p:spPr>
        <p:txBody>
          <a:bodyPr wrap="square" rtlCol="0">
            <a:spAutoFit/>
          </a:bodyPr>
          <a:lstStyle/>
          <a:p>
            <a:r>
              <a:rPr lang="en-US" sz="1050" dirty="0">
                <a:solidFill>
                  <a:srgbClr val="58595B"/>
                </a:solidFill>
                <a:latin typeface="Roboto" panose="02000000000000000000" pitchFamily="2" charset="0"/>
                <a:ea typeface="Roboto" panose="02000000000000000000" pitchFamily="2" charset="0"/>
                <a:cs typeface="Helvetica Neue" charset="0"/>
              </a:rPr>
              <a:t>Returns to business to redeem offer &amp; make purchase</a:t>
            </a:r>
          </a:p>
        </p:txBody>
      </p:sp>
      <p:sp>
        <p:nvSpPr>
          <p:cNvPr id="52" name="TextBox 51">
            <a:extLst>
              <a:ext uri="{FF2B5EF4-FFF2-40B4-BE49-F238E27FC236}">
                <a16:creationId xmlns:a16="http://schemas.microsoft.com/office/drawing/2014/main" id="{8D01B480-881B-B843-B4CD-45A44EBBCCB4}"/>
              </a:ext>
            </a:extLst>
          </p:cNvPr>
          <p:cNvSpPr txBox="1"/>
          <p:nvPr/>
        </p:nvSpPr>
        <p:spPr>
          <a:xfrm>
            <a:off x="185636" y="2054907"/>
            <a:ext cx="1067441" cy="415498"/>
          </a:xfrm>
          <a:prstGeom prst="rect">
            <a:avLst/>
          </a:prstGeom>
          <a:noFill/>
        </p:spPr>
        <p:txBody>
          <a:bodyPr wrap="square" rtlCol="0">
            <a:spAutoFit/>
          </a:bodyPr>
          <a:lstStyle/>
          <a:p>
            <a:pPr algn="r"/>
            <a:r>
              <a:rPr lang="en-US" sz="1050" dirty="0">
                <a:solidFill>
                  <a:srgbClr val="58595B"/>
                </a:solidFill>
                <a:latin typeface="Roboto" panose="02000000000000000000" pitchFamily="2" charset="0"/>
                <a:ea typeface="Roboto" panose="02000000000000000000" pitchFamily="2" charset="0"/>
                <a:cs typeface="Helvetica Neue" charset="0"/>
              </a:rPr>
              <a:t>Confirms Belly account.</a:t>
            </a:r>
          </a:p>
        </p:txBody>
      </p:sp>
      <p:pic>
        <p:nvPicPr>
          <p:cNvPr id="53" name="Picture 52">
            <a:extLst>
              <a:ext uri="{FF2B5EF4-FFF2-40B4-BE49-F238E27FC236}">
                <a16:creationId xmlns:a16="http://schemas.microsoft.com/office/drawing/2014/main" id="{1056F771-D1C5-114A-A881-D86E541A8E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1764" y="2711425"/>
            <a:ext cx="340070" cy="316413"/>
          </a:xfrm>
          <a:prstGeom prst="rect">
            <a:avLst/>
          </a:prstGeom>
        </p:spPr>
      </p:pic>
      <p:sp>
        <p:nvSpPr>
          <p:cNvPr id="54" name="TextBox 53">
            <a:extLst>
              <a:ext uri="{FF2B5EF4-FFF2-40B4-BE49-F238E27FC236}">
                <a16:creationId xmlns:a16="http://schemas.microsoft.com/office/drawing/2014/main" id="{C3315450-57D0-BE46-B37F-BE3EB43693F7}"/>
              </a:ext>
            </a:extLst>
          </p:cNvPr>
          <p:cNvSpPr txBox="1"/>
          <p:nvPr/>
        </p:nvSpPr>
        <p:spPr>
          <a:xfrm>
            <a:off x="9154643" y="1882004"/>
            <a:ext cx="879993" cy="577081"/>
          </a:xfrm>
          <a:prstGeom prst="rect">
            <a:avLst/>
          </a:prstGeom>
          <a:noFill/>
        </p:spPr>
        <p:txBody>
          <a:bodyPr wrap="square" rtlCol="0">
            <a:spAutoFit/>
          </a:bodyPr>
          <a:lstStyle/>
          <a:p>
            <a:r>
              <a:rPr lang="en-US" sz="1050" dirty="0">
                <a:solidFill>
                  <a:srgbClr val="58595B"/>
                </a:solidFill>
                <a:latin typeface="Roboto" panose="02000000000000000000" pitchFamily="2" charset="0"/>
                <a:ea typeface="Roboto" panose="02000000000000000000" pitchFamily="2" charset="0"/>
                <a:cs typeface="Helvetica Neue" charset="0"/>
              </a:rPr>
              <a:t>Tweets about purchase.</a:t>
            </a:r>
          </a:p>
        </p:txBody>
      </p:sp>
      <p:pic>
        <p:nvPicPr>
          <p:cNvPr id="55" name="Picture 54">
            <a:extLst>
              <a:ext uri="{FF2B5EF4-FFF2-40B4-BE49-F238E27FC236}">
                <a16:creationId xmlns:a16="http://schemas.microsoft.com/office/drawing/2014/main" id="{52563E58-71FF-0F4B-9BAD-D07CC02B0138}"/>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072686" y="1680645"/>
            <a:ext cx="251349" cy="251349"/>
          </a:xfrm>
          <a:prstGeom prst="rect">
            <a:avLst/>
          </a:prstGeom>
        </p:spPr>
      </p:pic>
      <p:sp>
        <p:nvSpPr>
          <p:cNvPr id="56" name="TextBox 55">
            <a:extLst>
              <a:ext uri="{FF2B5EF4-FFF2-40B4-BE49-F238E27FC236}">
                <a16:creationId xmlns:a16="http://schemas.microsoft.com/office/drawing/2014/main" id="{D9CCDF75-B94A-B243-9939-D301CD5DCAAD}"/>
              </a:ext>
            </a:extLst>
          </p:cNvPr>
          <p:cNvSpPr txBox="1"/>
          <p:nvPr/>
        </p:nvSpPr>
        <p:spPr>
          <a:xfrm>
            <a:off x="9091221" y="3210316"/>
            <a:ext cx="1153360" cy="738664"/>
          </a:xfrm>
          <a:prstGeom prst="rect">
            <a:avLst/>
          </a:prstGeom>
          <a:noFill/>
        </p:spPr>
        <p:txBody>
          <a:bodyPr wrap="square" rtlCol="0">
            <a:spAutoFit/>
          </a:bodyPr>
          <a:lstStyle/>
          <a:p>
            <a:pPr algn="r"/>
            <a:r>
              <a:rPr lang="en-US" sz="1050" dirty="0">
                <a:solidFill>
                  <a:srgbClr val="58595B"/>
                </a:solidFill>
                <a:latin typeface="Roboto" panose="02000000000000000000" pitchFamily="2" charset="0"/>
                <a:ea typeface="Roboto" panose="02000000000000000000" pitchFamily="2" charset="0"/>
                <a:cs typeface="Helvetica Neue" charset="0"/>
              </a:rPr>
              <a:t>After 3 visits, leaves a positive Yelp review.</a:t>
            </a:r>
          </a:p>
        </p:txBody>
      </p:sp>
      <p:cxnSp>
        <p:nvCxnSpPr>
          <p:cNvPr id="57" name="Straight Connector 56">
            <a:extLst>
              <a:ext uri="{FF2B5EF4-FFF2-40B4-BE49-F238E27FC236}">
                <a16:creationId xmlns:a16="http://schemas.microsoft.com/office/drawing/2014/main" id="{3A4E6131-EE88-F549-9D14-F3AEB2C25E77}"/>
              </a:ext>
            </a:extLst>
          </p:cNvPr>
          <p:cNvCxnSpPr>
            <a:cxnSpLocks/>
            <a:endCxn id="66" idx="2"/>
          </p:cNvCxnSpPr>
          <p:nvPr/>
        </p:nvCxnSpPr>
        <p:spPr>
          <a:xfrm flipH="1" flipV="1">
            <a:off x="4476826" y="3641383"/>
            <a:ext cx="1" cy="576555"/>
          </a:xfrm>
          <a:prstGeom prst="line">
            <a:avLst/>
          </a:prstGeom>
          <a:ln w="12700">
            <a:solidFill>
              <a:srgbClr val="9EA5AD"/>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0DA7D94-E347-2946-BF28-D9D2E0349921}"/>
              </a:ext>
            </a:extLst>
          </p:cNvPr>
          <p:cNvCxnSpPr>
            <a:cxnSpLocks/>
            <a:stCxn id="35" idx="0"/>
            <a:endCxn id="87" idx="2"/>
          </p:cNvCxnSpPr>
          <p:nvPr/>
        </p:nvCxnSpPr>
        <p:spPr>
          <a:xfrm flipV="1">
            <a:off x="2831708" y="2539977"/>
            <a:ext cx="7259" cy="1214202"/>
          </a:xfrm>
          <a:prstGeom prst="line">
            <a:avLst/>
          </a:prstGeom>
          <a:ln w="12700">
            <a:solidFill>
              <a:srgbClr val="9EA5AD"/>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A87E32F-69AC-C946-B512-EAC49F396F8F}"/>
              </a:ext>
            </a:extLst>
          </p:cNvPr>
          <p:cNvCxnSpPr>
            <a:cxnSpLocks/>
            <a:endCxn id="53" idx="2"/>
          </p:cNvCxnSpPr>
          <p:nvPr/>
        </p:nvCxnSpPr>
        <p:spPr>
          <a:xfrm flipV="1">
            <a:off x="6950643" y="3027838"/>
            <a:ext cx="1156" cy="1916460"/>
          </a:xfrm>
          <a:prstGeom prst="line">
            <a:avLst/>
          </a:prstGeom>
          <a:ln w="12700">
            <a:solidFill>
              <a:srgbClr val="9EA5AD"/>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ACE8CC-80C5-6D43-8F66-8ABCB99EBFD9}"/>
              </a:ext>
            </a:extLst>
          </p:cNvPr>
          <p:cNvCxnSpPr>
            <a:cxnSpLocks/>
            <a:stCxn id="45" idx="0"/>
            <a:endCxn id="55" idx="2"/>
          </p:cNvCxnSpPr>
          <p:nvPr/>
        </p:nvCxnSpPr>
        <p:spPr>
          <a:xfrm flipH="1" flipV="1">
            <a:off x="9198361" y="1931994"/>
            <a:ext cx="1" cy="2346250"/>
          </a:xfrm>
          <a:prstGeom prst="line">
            <a:avLst/>
          </a:prstGeom>
          <a:ln w="12700">
            <a:solidFill>
              <a:srgbClr val="9EA5AD"/>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FCF94F-9B35-6647-A257-0605E10D8B8A}"/>
              </a:ext>
            </a:extLst>
          </p:cNvPr>
          <p:cNvCxnSpPr>
            <a:cxnSpLocks/>
            <a:stCxn id="26" idx="0"/>
            <a:endCxn id="70" idx="2"/>
          </p:cNvCxnSpPr>
          <p:nvPr/>
        </p:nvCxnSpPr>
        <p:spPr>
          <a:xfrm flipH="1" flipV="1">
            <a:off x="6030017" y="2024682"/>
            <a:ext cx="1" cy="2105642"/>
          </a:xfrm>
          <a:prstGeom prst="line">
            <a:avLst/>
          </a:prstGeom>
          <a:ln w="12700">
            <a:solidFill>
              <a:srgbClr val="9EA5AD"/>
            </a:solidFill>
            <a:prstDash val="sysDot"/>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E7F1FF29-DC1C-0D44-8E34-DD992E3273A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61638" y="1935843"/>
            <a:ext cx="182880" cy="182880"/>
          </a:xfrm>
          <a:prstGeom prst="rect">
            <a:avLst/>
          </a:prstGeom>
        </p:spPr>
      </p:pic>
      <p:sp>
        <p:nvSpPr>
          <p:cNvPr id="63" name="TextBox 62">
            <a:extLst>
              <a:ext uri="{FF2B5EF4-FFF2-40B4-BE49-F238E27FC236}">
                <a16:creationId xmlns:a16="http://schemas.microsoft.com/office/drawing/2014/main" id="{DB8358EB-2456-9545-8D39-FA2DC2DC25DE}"/>
              </a:ext>
            </a:extLst>
          </p:cNvPr>
          <p:cNvSpPr txBox="1"/>
          <p:nvPr/>
        </p:nvSpPr>
        <p:spPr>
          <a:xfrm>
            <a:off x="755644" y="3115156"/>
            <a:ext cx="1129049" cy="577081"/>
          </a:xfrm>
          <a:prstGeom prst="rect">
            <a:avLst/>
          </a:prstGeom>
          <a:solidFill>
            <a:srgbClr val="FFFFFF"/>
          </a:solidFill>
        </p:spPr>
        <p:txBody>
          <a:bodyPr wrap="square" rtlCol="0">
            <a:spAutoFit/>
          </a:bodyPr>
          <a:lstStyle/>
          <a:p>
            <a:r>
              <a:rPr lang="en-US" sz="1050" dirty="0">
                <a:solidFill>
                  <a:srgbClr val="58595B"/>
                </a:solidFill>
                <a:latin typeface="Roboto" panose="02000000000000000000" pitchFamily="2" charset="0"/>
                <a:ea typeface="Roboto" panose="02000000000000000000" pitchFamily="2" charset="0"/>
                <a:cs typeface="Helvetica Neue" charset="0"/>
              </a:rPr>
              <a:t>Signs up for Belly at local deli on iPad.</a:t>
            </a:r>
          </a:p>
        </p:txBody>
      </p:sp>
      <p:cxnSp>
        <p:nvCxnSpPr>
          <p:cNvPr id="64" name="Straight Connector 63">
            <a:extLst>
              <a:ext uri="{FF2B5EF4-FFF2-40B4-BE49-F238E27FC236}">
                <a16:creationId xmlns:a16="http://schemas.microsoft.com/office/drawing/2014/main" id="{3AE2CBB3-3BCF-F147-A5E8-A9C0803EA40B}"/>
              </a:ext>
            </a:extLst>
          </p:cNvPr>
          <p:cNvCxnSpPr>
            <a:cxnSpLocks/>
          </p:cNvCxnSpPr>
          <p:nvPr/>
        </p:nvCxnSpPr>
        <p:spPr>
          <a:xfrm flipV="1">
            <a:off x="639710" y="3445128"/>
            <a:ext cx="0" cy="928752"/>
          </a:xfrm>
          <a:prstGeom prst="line">
            <a:avLst/>
          </a:prstGeom>
          <a:ln w="12700">
            <a:solidFill>
              <a:srgbClr val="9EA5AD"/>
            </a:solidFill>
            <a:prstDash val="solid"/>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BDFBC93A-AF3D-C940-949F-889C9AC59E3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8270" y="3214492"/>
            <a:ext cx="182880" cy="182880"/>
          </a:xfrm>
          <a:prstGeom prst="rect">
            <a:avLst/>
          </a:prstGeom>
        </p:spPr>
      </p:pic>
      <p:pic>
        <p:nvPicPr>
          <p:cNvPr id="66" name="Picture 65">
            <a:extLst>
              <a:ext uri="{FF2B5EF4-FFF2-40B4-BE49-F238E27FC236}">
                <a16:creationId xmlns:a16="http://schemas.microsoft.com/office/drawing/2014/main" id="{69FBF270-CBEC-E447-A8C0-40DC670AC58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85386" y="3458503"/>
            <a:ext cx="182880" cy="182880"/>
          </a:xfrm>
          <a:prstGeom prst="rect">
            <a:avLst/>
          </a:prstGeom>
        </p:spPr>
      </p:pic>
      <p:cxnSp>
        <p:nvCxnSpPr>
          <p:cNvPr id="68" name="Straight Connector 67">
            <a:extLst>
              <a:ext uri="{FF2B5EF4-FFF2-40B4-BE49-F238E27FC236}">
                <a16:creationId xmlns:a16="http://schemas.microsoft.com/office/drawing/2014/main" id="{3BA1D392-ADA6-4D4E-AE0D-B154622BBB5D}"/>
              </a:ext>
            </a:extLst>
          </p:cNvPr>
          <p:cNvCxnSpPr>
            <a:cxnSpLocks/>
            <a:stCxn id="44" idx="0"/>
            <a:endCxn id="98" idx="2"/>
          </p:cNvCxnSpPr>
          <p:nvPr/>
        </p:nvCxnSpPr>
        <p:spPr>
          <a:xfrm flipH="1" flipV="1">
            <a:off x="10183025" y="3236974"/>
            <a:ext cx="19346" cy="1082561"/>
          </a:xfrm>
          <a:prstGeom prst="line">
            <a:avLst/>
          </a:prstGeom>
          <a:ln w="12700">
            <a:solidFill>
              <a:srgbClr val="9EA5AD"/>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76E750C-6261-7B48-8C82-ECF0881A51BC}"/>
              </a:ext>
            </a:extLst>
          </p:cNvPr>
          <p:cNvCxnSpPr>
            <a:cxnSpLocks/>
            <a:stCxn id="27" idx="0"/>
            <a:endCxn id="2" idx="2"/>
          </p:cNvCxnSpPr>
          <p:nvPr/>
        </p:nvCxnSpPr>
        <p:spPr>
          <a:xfrm flipV="1">
            <a:off x="7969560" y="2357100"/>
            <a:ext cx="1619" cy="1883720"/>
          </a:xfrm>
          <a:prstGeom prst="line">
            <a:avLst/>
          </a:prstGeom>
          <a:ln w="12700">
            <a:solidFill>
              <a:srgbClr val="9EA5AD"/>
            </a:solidFill>
            <a:prstDash val="sysDot"/>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8690730E-AF30-7E41-8E99-765A75F3CA3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22254" y="1815144"/>
            <a:ext cx="215525" cy="209538"/>
          </a:xfrm>
          <a:prstGeom prst="rect">
            <a:avLst/>
          </a:prstGeom>
        </p:spPr>
      </p:pic>
      <p:sp>
        <p:nvSpPr>
          <p:cNvPr id="51" name="TextBox 50">
            <a:extLst>
              <a:ext uri="{FF2B5EF4-FFF2-40B4-BE49-F238E27FC236}">
                <a16:creationId xmlns:a16="http://schemas.microsoft.com/office/drawing/2014/main" id="{A9AE4A56-FA78-D447-99B8-F112D3F7C153}"/>
              </a:ext>
            </a:extLst>
          </p:cNvPr>
          <p:cNvSpPr txBox="1"/>
          <p:nvPr/>
        </p:nvSpPr>
        <p:spPr>
          <a:xfrm>
            <a:off x="7937031" y="2520385"/>
            <a:ext cx="879993" cy="600164"/>
          </a:xfrm>
          <a:prstGeom prst="rect">
            <a:avLst/>
          </a:prstGeom>
          <a:noFill/>
        </p:spPr>
        <p:txBody>
          <a:bodyPr wrap="square" rtlCol="0">
            <a:spAutoFit/>
          </a:bodyPr>
          <a:lstStyle/>
          <a:p>
            <a:r>
              <a:rPr lang="en-US" sz="1100" dirty="0">
                <a:solidFill>
                  <a:srgbClr val="58595B"/>
                </a:solidFill>
                <a:latin typeface="Roboto" panose="02000000000000000000" pitchFamily="2" charset="0"/>
                <a:ea typeface="Roboto" panose="02000000000000000000" pitchFamily="2" charset="0"/>
              </a:rPr>
              <a:t>Redeems 85 point reward </a:t>
            </a:r>
          </a:p>
        </p:txBody>
      </p:sp>
      <p:pic>
        <p:nvPicPr>
          <p:cNvPr id="87" name="Picture 86">
            <a:extLst>
              <a:ext uri="{FF2B5EF4-FFF2-40B4-BE49-F238E27FC236}">
                <a16:creationId xmlns:a16="http://schemas.microsoft.com/office/drawing/2014/main" id="{52EEC7D7-CD2B-124F-B800-16D75269D97E}"/>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667058" y="2210352"/>
            <a:ext cx="343817" cy="329625"/>
          </a:xfrm>
          <a:prstGeom prst="rect">
            <a:avLst/>
          </a:prstGeom>
        </p:spPr>
      </p:pic>
      <p:pic>
        <p:nvPicPr>
          <p:cNvPr id="98" name="Picture 97">
            <a:extLst>
              <a:ext uri="{FF2B5EF4-FFF2-40B4-BE49-F238E27FC236}">
                <a16:creationId xmlns:a16="http://schemas.microsoft.com/office/drawing/2014/main" id="{0678FD8A-E275-B445-9288-072B9EF9EB09}"/>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034636" y="2964311"/>
            <a:ext cx="296777" cy="272663"/>
          </a:xfrm>
          <a:prstGeom prst="rect">
            <a:avLst/>
          </a:prstGeom>
        </p:spPr>
      </p:pic>
      <p:grpSp>
        <p:nvGrpSpPr>
          <p:cNvPr id="119" name="Group 118">
            <a:extLst>
              <a:ext uri="{FF2B5EF4-FFF2-40B4-BE49-F238E27FC236}">
                <a16:creationId xmlns:a16="http://schemas.microsoft.com/office/drawing/2014/main" id="{6FEC815C-6344-8947-AAAA-D33C39FB41BF}"/>
              </a:ext>
            </a:extLst>
          </p:cNvPr>
          <p:cNvGrpSpPr/>
          <p:nvPr/>
        </p:nvGrpSpPr>
        <p:grpSpPr>
          <a:xfrm>
            <a:off x="2150431" y="3885827"/>
            <a:ext cx="805423" cy="1617864"/>
            <a:chOff x="2150431" y="3885827"/>
            <a:chExt cx="805423" cy="1617864"/>
          </a:xfrm>
        </p:grpSpPr>
        <p:pic>
          <p:nvPicPr>
            <p:cNvPr id="109" name="Picture 108">
              <a:extLst>
                <a:ext uri="{FF2B5EF4-FFF2-40B4-BE49-F238E27FC236}">
                  <a16:creationId xmlns:a16="http://schemas.microsoft.com/office/drawing/2014/main" id="{71CA490A-3921-AA45-9B63-8CB0FA77F3E8}"/>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2150431" y="3885827"/>
              <a:ext cx="805423" cy="1617864"/>
            </a:xfrm>
            <a:prstGeom prst="rect">
              <a:avLst/>
            </a:prstGeom>
            <a:ln>
              <a:noFill/>
            </a:ln>
            <a:effectLst>
              <a:outerShdw blurRad="50800" dist="38100" dir="8100000" algn="tr" rotWithShape="0">
                <a:prstClr val="black">
                  <a:alpha val="15000"/>
                </a:prstClr>
              </a:outerShdw>
            </a:effectLst>
          </p:spPr>
        </p:pic>
        <p:sp>
          <p:nvSpPr>
            <p:cNvPr id="113" name="TextBox 112">
              <a:extLst>
                <a:ext uri="{FF2B5EF4-FFF2-40B4-BE49-F238E27FC236}">
                  <a16:creationId xmlns:a16="http://schemas.microsoft.com/office/drawing/2014/main" id="{885528CE-CC92-D840-8A4D-8AAF09F1ADA1}"/>
                </a:ext>
              </a:extLst>
            </p:cNvPr>
            <p:cNvSpPr txBox="1"/>
            <p:nvPr/>
          </p:nvSpPr>
          <p:spPr>
            <a:xfrm>
              <a:off x="2356142" y="3986069"/>
              <a:ext cx="361606" cy="108412"/>
            </a:xfrm>
            <a:prstGeom prst="rect">
              <a:avLst/>
            </a:prstGeom>
            <a:solidFill>
              <a:srgbClr val="FDFEFD"/>
            </a:solidFill>
          </p:spPr>
          <p:txBody>
            <a:bodyPr wrap="none" rtlCol="0">
              <a:noAutofit/>
            </a:bodyPr>
            <a:lstStyle/>
            <a:p>
              <a:r>
                <a:rPr lang="en-US" sz="300" dirty="0">
                  <a:latin typeface="Arial" panose="020B0604020202020204" pitchFamily="34" charset="0"/>
                  <a:cs typeface="Arial" panose="020B0604020202020204" pitchFamily="34" charset="0"/>
                </a:rPr>
                <a:t>Moe’s Deli</a:t>
              </a:r>
            </a:p>
          </p:txBody>
        </p:sp>
      </p:grpSp>
      <p:grpSp>
        <p:nvGrpSpPr>
          <p:cNvPr id="118" name="Group 117">
            <a:extLst>
              <a:ext uri="{FF2B5EF4-FFF2-40B4-BE49-F238E27FC236}">
                <a16:creationId xmlns:a16="http://schemas.microsoft.com/office/drawing/2014/main" id="{B5B94648-6082-5D43-9392-43E0DDA2C02D}"/>
              </a:ext>
            </a:extLst>
          </p:cNvPr>
          <p:cNvGrpSpPr/>
          <p:nvPr/>
        </p:nvGrpSpPr>
        <p:grpSpPr>
          <a:xfrm>
            <a:off x="5266473" y="4130324"/>
            <a:ext cx="1527089" cy="1081096"/>
            <a:chOff x="5266473" y="4130324"/>
            <a:chExt cx="1527089" cy="1081096"/>
          </a:xfrm>
        </p:grpSpPr>
        <p:pic>
          <p:nvPicPr>
            <p:cNvPr id="26" name="Picture 25">
              <a:extLst>
                <a:ext uri="{FF2B5EF4-FFF2-40B4-BE49-F238E27FC236}">
                  <a16:creationId xmlns:a16="http://schemas.microsoft.com/office/drawing/2014/main" id="{4091F483-2779-2E45-B7CC-CFC49FBF36F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266473" y="4130324"/>
              <a:ext cx="1527089" cy="1081096"/>
            </a:xfrm>
            <a:prstGeom prst="rect">
              <a:avLst/>
            </a:prstGeom>
            <a:ln>
              <a:noFill/>
            </a:ln>
            <a:effectLst>
              <a:outerShdw blurRad="292100" dist="139700" dir="2700000" algn="tl" rotWithShape="0">
                <a:srgbClr val="333333">
                  <a:alpha val="15000"/>
                </a:srgbClr>
              </a:outerShdw>
            </a:effectLst>
          </p:spPr>
        </p:pic>
        <p:sp>
          <p:nvSpPr>
            <p:cNvPr id="114" name="TextBox 113">
              <a:extLst>
                <a:ext uri="{FF2B5EF4-FFF2-40B4-BE49-F238E27FC236}">
                  <a16:creationId xmlns:a16="http://schemas.microsoft.com/office/drawing/2014/main" id="{F29BBAAC-F740-FD4B-96E1-2EADB06ED6DD}"/>
                </a:ext>
              </a:extLst>
            </p:cNvPr>
            <p:cNvSpPr txBox="1"/>
            <p:nvPr/>
          </p:nvSpPr>
          <p:spPr>
            <a:xfrm>
              <a:off x="5590372" y="4162410"/>
              <a:ext cx="619737" cy="169277"/>
            </a:xfrm>
            <a:prstGeom prst="rect">
              <a:avLst/>
            </a:prstGeom>
            <a:solidFill>
              <a:srgbClr val="F9F8F7"/>
            </a:solidFill>
          </p:spPr>
          <p:txBody>
            <a:bodyPr wrap="none" rtlCol="0">
              <a:noAutofit/>
            </a:bodyPr>
            <a:lstStyle/>
            <a:p>
              <a:r>
                <a:rPr lang="en-US" sz="500" dirty="0">
                  <a:solidFill>
                    <a:schemeClr val="tx1">
                      <a:lumMod val="50000"/>
                      <a:lumOff val="50000"/>
                    </a:schemeClr>
                  </a:solidFill>
                  <a:latin typeface="Arial" panose="020B0604020202020204" pitchFamily="34" charset="0"/>
                  <a:cs typeface="Arial" panose="020B0604020202020204" pitchFamily="34" charset="0"/>
                </a:rPr>
                <a:t>Moe’s Deli</a:t>
              </a:r>
            </a:p>
          </p:txBody>
        </p:sp>
        <p:sp>
          <p:nvSpPr>
            <p:cNvPr id="115" name="TextBox 114">
              <a:extLst>
                <a:ext uri="{FF2B5EF4-FFF2-40B4-BE49-F238E27FC236}">
                  <a16:creationId xmlns:a16="http://schemas.microsoft.com/office/drawing/2014/main" id="{B984096D-598E-944D-A1E8-60992A594561}"/>
                </a:ext>
              </a:extLst>
            </p:cNvPr>
            <p:cNvSpPr txBox="1"/>
            <p:nvPr/>
          </p:nvSpPr>
          <p:spPr>
            <a:xfrm>
              <a:off x="5556429" y="4505751"/>
              <a:ext cx="968242" cy="137160"/>
            </a:xfrm>
            <a:prstGeom prst="rect">
              <a:avLst/>
            </a:prstGeom>
            <a:solidFill>
              <a:srgbClr val="FFFFFF"/>
            </a:solidFill>
          </p:spPr>
          <p:txBody>
            <a:bodyPr wrap="square" rtlCol="0">
              <a:noAutofit/>
            </a:bodyPr>
            <a:lstStyle/>
            <a:p>
              <a:r>
                <a:rPr lang="en-US" sz="600" dirty="0">
                  <a:solidFill>
                    <a:schemeClr val="tx1">
                      <a:lumMod val="50000"/>
                      <a:lumOff val="50000"/>
                    </a:schemeClr>
                  </a:solidFill>
                </a:rPr>
                <a:t>One Free Fountain Drink</a:t>
              </a:r>
            </a:p>
          </p:txBody>
        </p:sp>
        <p:pic>
          <p:nvPicPr>
            <p:cNvPr id="116" name="Picture 115">
              <a:extLst>
                <a:ext uri="{FF2B5EF4-FFF2-40B4-BE49-F238E27FC236}">
                  <a16:creationId xmlns:a16="http://schemas.microsoft.com/office/drawing/2014/main" id="{D4CE34A0-D214-0243-9654-ADB1A62A412D}"/>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497588" y="4674204"/>
              <a:ext cx="1064855" cy="386923"/>
            </a:xfrm>
            <a:prstGeom prst="rect">
              <a:avLst/>
            </a:prstGeom>
          </p:spPr>
        </p:pic>
      </p:grpSp>
      <p:pic>
        <p:nvPicPr>
          <p:cNvPr id="121" name="Picture 120">
            <a:extLst>
              <a:ext uri="{FF2B5EF4-FFF2-40B4-BE49-F238E27FC236}">
                <a16:creationId xmlns:a16="http://schemas.microsoft.com/office/drawing/2014/main" id="{97B95769-B9C8-C245-8081-E2E1C45C491B}"/>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1076685" y="4519490"/>
            <a:ext cx="868214" cy="815023"/>
          </a:xfrm>
          <a:prstGeom prst="rect">
            <a:avLst/>
          </a:prstGeom>
        </p:spPr>
      </p:pic>
      <p:pic>
        <p:nvPicPr>
          <p:cNvPr id="2" name="Picture 1">
            <a:extLst>
              <a:ext uri="{FF2B5EF4-FFF2-40B4-BE49-F238E27FC236}">
                <a16:creationId xmlns:a16="http://schemas.microsoft.com/office/drawing/2014/main" id="{2C8F1790-8892-CB4E-B2C0-AD8462A4F6D3}"/>
              </a:ext>
            </a:extLst>
          </p:cNvPr>
          <p:cNvPicPr>
            <a:picLocks noChangeAspect="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3988" y="1662719"/>
            <a:ext cx="694381" cy="694381"/>
          </a:xfrm>
          <a:prstGeom prst="rect">
            <a:avLst/>
          </a:prstGeom>
        </p:spPr>
      </p:pic>
      <p:pic>
        <p:nvPicPr>
          <p:cNvPr id="110" name="Picture 109">
            <a:extLst>
              <a:ext uri="{FF2B5EF4-FFF2-40B4-BE49-F238E27FC236}">
                <a16:creationId xmlns:a16="http://schemas.microsoft.com/office/drawing/2014/main" id="{6366FE85-A47C-FB4F-95BC-B63C2675D2D3}"/>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3720669" y="4233543"/>
            <a:ext cx="1573708" cy="1053576"/>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3382759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100ed55-5a42-4c01-8035-bbfc8aa57cef">
      <UserInfo>
        <DisplayName>Fujii, Ryan {PBC}</DisplayName>
        <AccountId>338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73F6A999BBEC4E8E3E4850B93E1665" ma:contentTypeVersion="4" ma:contentTypeDescription="Create a new document." ma:contentTypeScope="" ma:versionID="b7ec309d74aea8f171dde8948bb86f77">
  <xsd:schema xmlns:xsd="http://www.w3.org/2001/XMLSchema" xmlns:xs="http://www.w3.org/2001/XMLSchema" xmlns:p="http://schemas.microsoft.com/office/2006/metadata/properties" xmlns:ns2="27e050b8-736b-4fa9-a511-fc67915ad233" xmlns:ns3="6100ed55-5a42-4c01-8035-bbfc8aa57cef" targetNamespace="http://schemas.microsoft.com/office/2006/metadata/properties" ma:root="true" ma:fieldsID="9202fe9a1ac8e70b1c62f682dee301e1" ns2:_="" ns3:_="">
    <xsd:import namespace="27e050b8-736b-4fa9-a511-fc67915ad233"/>
    <xsd:import namespace="6100ed55-5a42-4c01-8035-bbfc8aa57ce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050b8-736b-4fa9-a511-fc67915ad2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00ed55-5a42-4c01-8035-bbfc8aa57ce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A4A76A-9650-4187-BDB3-3FB81F175090}">
  <ds:schemaRefs>
    <ds:schemaRef ds:uri="http://schemas.microsoft.com/office/2006/metadata/properties"/>
    <ds:schemaRef ds:uri="http://schemas.microsoft.com/office/infopath/2007/PartnerControls"/>
    <ds:schemaRef ds:uri="6100ed55-5a42-4c01-8035-bbfc8aa57cef"/>
  </ds:schemaRefs>
</ds:datastoreItem>
</file>

<file path=customXml/itemProps2.xml><?xml version="1.0" encoding="utf-8"?>
<ds:datastoreItem xmlns:ds="http://schemas.openxmlformats.org/officeDocument/2006/customXml" ds:itemID="{498DC73A-67F6-4EE4-84E9-6DE760D1D6CF}">
  <ds:schemaRefs>
    <ds:schemaRef ds:uri="http://schemas.microsoft.com/sharepoint/v3/contenttype/forms"/>
  </ds:schemaRefs>
</ds:datastoreItem>
</file>

<file path=customXml/itemProps3.xml><?xml version="1.0" encoding="utf-8"?>
<ds:datastoreItem xmlns:ds="http://schemas.openxmlformats.org/officeDocument/2006/customXml" ds:itemID="{8BD10E65-1535-4AB0-8608-EE831C3943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e050b8-736b-4fa9-a511-fc67915ad233"/>
    <ds:schemaRef ds:uri="6100ed55-5a42-4c01-8035-bbfc8aa57c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22062</TotalTime>
  <Words>2721</Words>
  <Application>Microsoft Office PowerPoint</Application>
  <PresentationFormat>Widescreen</PresentationFormat>
  <Paragraphs>249</Paragraphs>
  <Slides>23</Slides>
  <Notes>22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Collins</dc:creator>
  <cp:lastModifiedBy>Flateland, Seth {PBC}</cp:lastModifiedBy>
  <cp:revision>606</cp:revision>
  <dcterms:created xsi:type="dcterms:W3CDTF">2018-05-04T18:21:30Z</dcterms:created>
  <dcterms:modified xsi:type="dcterms:W3CDTF">2019-09-30T21:50:52Z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0x010100CB73F6A999BBEC4E8E3E4850B93E1665</vt:lpwstr>
  </property>
</Properties>
</file>