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eb Varoga" initials="CV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58595B"/>
    <a:srgbClr val="00529C"/>
    <a:srgbClr val="4372C4"/>
    <a:srgbClr val="F5F8FE"/>
    <a:srgbClr val="F1655D"/>
    <a:srgbClr val="36A8DF"/>
    <a:srgbClr val="8DC540"/>
    <a:srgbClr val="569EA4"/>
    <a:srgbClr val="F69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A8A6C-75C1-468C-91AC-4E683C37A75A}" v="3" dt="2020-02-13T00:13:31.099"/>
    <p1510:client id="{A96A14AB-AFDB-8FA9-DE19-AECFFB88B7E2}" v="7" dt="2019-09-24T16:05:18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56"/>
  </p:normalViewPr>
  <p:slideViewPr>
    <p:cSldViewPr snapToGrid="0" snapToObjects="1">
      <p:cViewPr varScale="1">
        <p:scale>
          <a:sx n="81" d="100"/>
          <a:sy n="81" d="100"/>
        </p:scale>
        <p:origin x="-1296" y="-90"/>
      </p:cViewPr>
      <p:guideLst>
        <p:guide orient="horz" pos="2832"/>
        <p:guide pos="2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046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ir, Ilana {PBC}" userId="S::ilana.tamir@pepsico.com::816453da-8480-4b3b-bc52-ce016b9cc416" providerId="AD" clId="Web-{A96A14AB-AFDB-8FA9-DE19-AECFFB88B7E2}"/>
    <pc:docChg chg="modSld">
      <pc:chgData name="Tamir, Ilana {PBC}" userId="S::ilana.tamir@pepsico.com::816453da-8480-4b3b-bc52-ce016b9cc416" providerId="AD" clId="Web-{A96A14AB-AFDB-8FA9-DE19-AECFFB88B7E2}" dt="2019-09-24T16:05:18.123" v="6" actId="1076"/>
      <pc:docMkLst>
        <pc:docMk/>
      </pc:docMkLst>
      <pc:sldChg chg="modSp">
        <pc:chgData name="Tamir, Ilana {PBC}" userId="S::ilana.tamir@pepsico.com::816453da-8480-4b3b-bc52-ce016b9cc416" providerId="AD" clId="Web-{A96A14AB-AFDB-8FA9-DE19-AECFFB88B7E2}" dt="2019-09-24T16:05:18.123" v="6" actId="1076"/>
        <pc:sldMkLst>
          <pc:docMk/>
          <pc:sldMk cId="3983964791" sldId="262"/>
        </pc:sldMkLst>
        <pc:grpChg chg="mod">
          <ac:chgData name="Tamir, Ilana {PBC}" userId="S::ilana.tamir@pepsico.com::816453da-8480-4b3b-bc52-ce016b9cc416" providerId="AD" clId="Web-{A96A14AB-AFDB-8FA9-DE19-AECFFB88B7E2}" dt="2019-09-24T16:02:47.572" v="4" actId="1076"/>
          <ac:grpSpMkLst>
            <pc:docMk/>
            <pc:sldMk cId="3983964791" sldId="262"/>
            <ac:grpSpMk id="29" creationId="{8AC7A053-B44E-704B-92B8-61C1DADC50A6}"/>
          </ac:grpSpMkLst>
        </pc:grpChg>
        <pc:grpChg chg="mod">
          <ac:chgData name="Tamir, Ilana {PBC}" userId="S::ilana.tamir@pepsico.com::816453da-8480-4b3b-bc52-ce016b9cc416" providerId="AD" clId="Web-{A96A14AB-AFDB-8FA9-DE19-AECFFB88B7E2}" dt="2019-09-24T16:05:18.123" v="6" actId="1076"/>
          <ac:grpSpMkLst>
            <pc:docMk/>
            <pc:sldMk cId="3983964791" sldId="262"/>
            <ac:grpSpMk id="33" creationId="{9430BAC0-A444-5941-B8B2-B17F58213250}"/>
          </ac:grpSpMkLst>
        </pc:grpChg>
      </pc:sldChg>
    </pc:docChg>
  </pc:docChgLst>
  <pc:docChgLst>
    <pc:chgData name="Payton, Kelsey {PBC}" userId="S::kelsey.payton@pepsico.com::06a1f800-4831-4f33-8541-132cc0143aa7" providerId="AD" clId="Web-{430A8A6C-75C1-468C-91AC-4E683C37A75A}"/>
    <pc:docChg chg="modSld">
      <pc:chgData name="Payton, Kelsey {PBC}" userId="S::kelsey.payton@pepsico.com::06a1f800-4831-4f33-8541-132cc0143aa7" providerId="AD" clId="Web-{430A8A6C-75C1-468C-91AC-4E683C37A75A}" dt="2020-02-13T00:13:31.099" v="2" actId="20577"/>
      <pc:docMkLst>
        <pc:docMk/>
      </pc:docMkLst>
      <pc:sldChg chg="modSp">
        <pc:chgData name="Payton, Kelsey {PBC}" userId="S::kelsey.payton@pepsico.com::06a1f800-4831-4f33-8541-132cc0143aa7" providerId="AD" clId="Web-{430A8A6C-75C1-468C-91AC-4E683C37A75A}" dt="2020-02-13T00:13:30.412" v="0" actId="20577"/>
        <pc:sldMkLst>
          <pc:docMk/>
          <pc:sldMk cId="3983964791" sldId="262"/>
        </pc:sldMkLst>
        <pc:spChg chg="mod">
          <ac:chgData name="Payton, Kelsey {PBC}" userId="S::kelsey.payton@pepsico.com::06a1f800-4831-4f33-8541-132cc0143aa7" providerId="AD" clId="Web-{430A8A6C-75C1-468C-91AC-4E683C37A75A}" dt="2020-02-13T00:13:30.412" v="0" actId="20577"/>
          <ac:spMkLst>
            <pc:docMk/>
            <pc:sldMk cId="3983964791" sldId="262"/>
            <ac:spMk id="9" creationId="{7087AFE3-6557-FF4D-9B1A-135E75C523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AD9B-9A97-5445-9839-C03CFB8CCDB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0580-3010-704F-B0F3-E558CBA7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0580-3010-704F-B0F3-E558CBA7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57F9FB-F96B-7542-9AC4-419F362672CF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6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7B1B685-0B91-1647-A531-B5EC1177DA72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65C3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65C3"/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37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chemeClr val="bg1">
                    <a:alpha val="25000"/>
                  </a:schemeClr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chemeClr val="bg1">
                  <a:alpha val="25000"/>
                </a:schemeClr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3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1" y="1219200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529C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F3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chemeClr val="bg1">
                    <a:alpha val="25000"/>
                  </a:schemeClr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chemeClr val="bg1">
                  <a:alpha val="25000"/>
                </a:schemeClr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1" y="1219200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529C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DB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chemeClr val="bg1">
                    <a:alpha val="25000"/>
                  </a:schemeClr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chemeClr val="bg1">
                  <a:alpha val="25000"/>
                </a:schemeClr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0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1" y="1219200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529C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FD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1EF28-7795-E646-8996-5C59597F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98C79-B8A3-4A44-84BB-819CFB41CE85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B4AD8-3A73-6242-97B3-1E2D23D5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656D9-75E8-6A47-8223-364667CF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9BA2E-837B-9C4E-8523-F0D75C8E5E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0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BF73081-20A6-3D46-9F70-F12446F7A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757" y="352212"/>
            <a:ext cx="4979581" cy="1403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C10D8-045E-AC41-8221-EBFD21DB335C}"/>
              </a:ext>
            </a:extLst>
          </p:cNvPr>
          <p:cNvSpPr txBox="1"/>
          <p:nvPr userDrawn="1"/>
        </p:nvSpPr>
        <p:spPr>
          <a:xfrm>
            <a:off x="4245429" y="2967336"/>
            <a:ext cx="3701143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i="0" dirty="0">
                <a:solidFill>
                  <a:srgbClr val="19A3DE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718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0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2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chemeClr val="bg1">
                    <a:alpha val="25000"/>
                  </a:schemeClr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chemeClr val="bg1">
                  <a:alpha val="25000"/>
                </a:schemeClr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7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1" y="131805"/>
            <a:ext cx="11923293" cy="6614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529C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3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C5E4EA-DC23-47F0-95E8-635FFEE84222}"/>
              </a:ext>
            </a:extLst>
          </p:cNvPr>
          <p:cNvSpPr/>
          <p:nvPr userDrawn="1"/>
        </p:nvSpPr>
        <p:spPr>
          <a:xfrm>
            <a:off x="0" y="0"/>
            <a:ext cx="12192000" cy="6854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2" y="1203491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35" y="6050260"/>
            <a:ext cx="2286000" cy="52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5314BB-EF07-4F52-843D-90A29EB38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73"/>
          <a:stretch/>
        </p:blipFill>
        <p:spPr>
          <a:xfrm>
            <a:off x="-884" y="3616"/>
            <a:ext cx="12192883" cy="1215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29153-FE77-6D4E-9B5C-CB06F8B09D44}"/>
              </a:ext>
            </a:extLst>
          </p:cNvPr>
          <p:cNvSpPr txBox="1"/>
          <p:nvPr userDrawn="1"/>
        </p:nvSpPr>
        <p:spPr>
          <a:xfrm>
            <a:off x="2499936" y="6250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529C"/>
                </a:solidFill>
              </a:rPr>
              <a:t>+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50B69E-DEAF-D44A-A30F-164895D30A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2800018" y="6204152"/>
            <a:ext cx="1761224" cy="4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1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C5E4EA-DC23-47F0-95E8-635FFEE84222}"/>
              </a:ext>
            </a:extLst>
          </p:cNvPr>
          <p:cNvSpPr/>
          <p:nvPr userDrawn="1"/>
        </p:nvSpPr>
        <p:spPr>
          <a:xfrm>
            <a:off x="0" y="0"/>
            <a:ext cx="12192000" cy="6854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2" y="1203491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314BB-EF07-4F52-843D-90A29EB38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1973"/>
          <a:stretch/>
        </p:blipFill>
        <p:spPr>
          <a:xfrm>
            <a:off x="-884" y="3616"/>
            <a:ext cx="12192883" cy="12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29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chemeClr val="bg1">
                    <a:alpha val="25000"/>
                  </a:schemeClr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chemeClr val="bg1">
                  <a:alpha val="25000"/>
                </a:schemeClr>
              </a:solidFill>
              <a:latin typeface="Heeb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D8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5DE749-070C-2248-AB99-56F40CBC2A5F}"/>
              </a:ext>
            </a:extLst>
          </p:cNvPr>
          <p:cNvSpPr/>
          <p:nvPr userDrawn="1"/>
        </p:nvSpPr>
        <p:spPr>
          <a:xfrm>
            <a:off x="133751" y="1219200"/>
            <a:ext cx="11923293" cy="552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050886-2CEA-E74C-AF80-D7D817044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69" y="5938346"/>
            <a:ext cx="1788958" cy="612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BF7D20-E7BB-0C44-BF5B-89B4B0C04E00}"/>
              </a:ext>
            </a:extLst>
          </p:cNvPr>
          <p:cNvSpPr/>
          <p:nvPr userDrawn="1"/>
        </p:nvSpPr>
        <p:spPr>
          <a:xfrm>
            <a:off x="11645900" y="6500177"/>
            <a:ext cx="546100" cy="45719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E3FA6-9391-7F43-A8B5-688BDD7AC40B}"/>
              </a:ext>
            </a:extLst>
          </p:cNvPr>
          <p:cNvSpPr txBox="1">
            <a:spLocks/>
          </p:cNvSpPr>
          <p:nvPr userDrawn="1"/>
        </p:nvSpPr>
        <p:spPr>
          <a:xfrm>
            <a:off x="11557875" y="6252017"/>
            <a:ext cx="499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75E847-72DA-5F4F-9621-8FB7F1BD2391}" type="slidenum">
              <a:rPr lang="en-US" sz="1200" spc="-100" baseline="0" smtClean="0">
                <a:solidFill>
                  <a:srgbClr val="00529C"/>
                </a:solidFill>
                <a:latin typeface="Heebo Medium" charset="0"/>
              </a:rPr>
              <a:pPr algn="l"/>
              <a:t>‹#›</a:t>
            </a:fld>
            <a:endParaRPr lang="en-US" sz="1200" spc="-100" baseline="0" dirty="0">
              <a:solidFill>
                <a:srgbClr val="00529C"/>
              </a:solidFill>
              <a:latin typeface="Heebo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0CE89-27EC-8C41-BF8B-955DD9C400BE}"/>
              </a:ext>
            </a:extLst>
          </p:cNvPr>
          <p:cNvSpPr/>
          <p:nvPr userDrawn="1"/>
        </p:nvSpPr>
        <p:spPr>
          <a:xfrm>
            <a:off x="133750" y="114829"/>
            <a:ext cx="11923293" cy="1104371"/>
          </a:xfrm>
          <a:prstGeom prst="rect">
            <a:avLst/>
          </a:prstGeom>
          <a:solidFill>
            <a:srgbClr val="12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63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8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tif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55267C-CD4C-2D43-9ABA-8A9F54CEEE9C}"/>
              </a:ext>
            </a:extLst>
          </p:cNvPr>
          <p:cNvSpPr/>
          <p:nvPr/>
        </p:nvSpPr>
        <p:spPr>
          <a:xfrm>
            <a:off x="97182" y="5985946"/>
            <a:ext cx="12022500" cy="808724"/>
          </a:xfrm>
          <a:prstGeom prst="rect">
            <a:avLst/>
          </a:prstGeom>
          <a:solidFill>
            <a:srgbClr val="43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918B073-778F-9C46-95CE-A98D24B3B381}"/>
              </a:ext>
            </a:extLst>
          </p:cNvPr>
          <p:cNvSpPr txBox="1">
            <a:spLocks/>
          </p:cNvSpPr>
          <p:nvPr/>
        </p:nvSpPr>
        <p:spPr>
          <a:xfrm>
            <a:off x="1335735" y="1359693"/>
            <a:ext cx="9520528" cy="54594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58595B"/>
                </a:solidFill>
                <a:latin typeface="Franklin Gothic Medium" panose="020B0603020102020204" pitchFamily="34" charset="0"/>
              </a:rPr>
              <a:t>Increase Consumer Visits, Check Size, and Loyalty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29886" y="283804"/>
            <a:ext cx="2847811" cy="6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A3278D4-03C8-456A-8BD0-8861C3CF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460729" y="417493"/>
            <a:ext cx="2638757" cy="6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lus 2">
            <a:extLst>
              <a:ext uri="{FF2B5EF4-FFF2-40B4-BE49-F238E27FC236}">
                <a16:creationId xmlns:a16="http://schemas.microsoft.com/office/drawing/2014/main" id="{64D42BB0-7E49-4101-A784-54D533BE7AAB}"/>
              </a:ext>
            </a:extLst>
          </p:cNvPr>
          <p:cNvSpPr/>
          <p:nvPr/>
        </p:nvSpPr>
        <p:spPr>
          <a:xfrm>
            <a:off x="5987688" y="554322"/>
            <a:ext cx="216623" cy="197346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0C686-4983-504E-95A8-8C12712EA6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22766" y="5496951"/>
            <a:ext cx="1475825" cy="3935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AB1C42-70B2-6245-89EA-A56BB0AA8255}"/>
              </a:ext>
            </a:extLst>
          </p:cNvPr>
          <p:cNvGrpSpPr/>
          <p:nvPr/>
        </p:nvGrpSpPr>
        <p:grpSpPr>
          <a:xfrm>
            <a:off x="0" y="3339209"/>
            <a:ext cx="2587752" cy="3089552"/>
            <a:chOff x="321937" y="2932277"/>
            <a:chExt cx="3327957" cy="8023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3DB730-1A65-4A42-871E-C059A2A9E674}"/>
                </a:ext>
              </a:extLst>
            </p:cNvPr>
            <p:cNvSpPr/>
            <p:nvPr/>
          </p:nvSpPr>
          <p:spPr>
            <a:xfrm>
              <a:off x="321937" y="3021679"/>
              <a:ext cx="3327957" cy="680526"/>
            </a:xfrm>
            <a:prstGeom prst="rect">
              <a:avLst/>
            </a:prstGeom>
            <a:solidFill>
              <a:srgbClr val="43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itle 8">
              <a:extLst>
                <a:ext uri="{FF2B5EF4-FFF2-40B4-BE49-F238E27FC236}">
                  <a16:creationId xmlns:a16="http://schemas.microsoft.com/office/drawing/2014/main" id="{EF356F31-75C9-B144-99D7-F18A90962271}"/>
                </a:ext>
              </a:extLst>
            </p:cNvPr>
            <p:cNvSpPr txBox="1">
              <a:spLocks/>
            </p:cNvSpPr>
            <p:nvPr/>
          </p:nvSpPr>
          <p:spPr>
            <a:xfrm>
              <a:off x="1094787" y="2932277"/>
              <a:ext cx="1897973" cy="8023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F5F8FE"/>
                  </a:solidFill>
                  <a:latin typeface="Franklin Gothic Medium" panose="020B0603020102020204" pitchFamily="34" charset="0"/>
                </a:rPr>
                <a:t>The End of </a:t>
              </a:r>
              <a:br>
                <a:rPr lang="en-US" sz="2000" dirty="0">
                  <a:solidFill>
                    <a:srgbClr val="F5F8FE"/>
                  </a:solidFill>
                  <a:latin typeface="Franklin Gothic Medium" panose="020B0603020102020204" pitchFamily="34" charset="0"/>
                </a:rPr>
              </a:br>
              <a:r>
                <a:rPr lang="en-US" sz="2000" dirty="0">
                  <a:solidFill>
                    <a:srgbClr val="F5F8FE"/>
                  </a:solidFill>
                  <a:latin typeface="Franklin Gothic Medium" panose="020B0603020102020204" pitchFamily="34" charset="0"/>
                </a:rPr>
                <a:t>Punch Card Loyalty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060856F-5299-DB49-88CE-70A0EAB519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8340" y="1871712"/>
            <a:ext cx="2597550" cy="13304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F37ABC-F95F-1E4F-AF85-0320004297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20974" y="1854698"/>
            <a:ext cx="2596320" cy="13904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BAB986-D3B2-6749-B3BA-CC80E4F9F8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83566" y="1975624"/>
            <a:ext cx="2849732" cy="1153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A6F01A-C0CA-B74C-A916-E0508F6429C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777338" y="5541690"/>
            <a:ext cx="1828800" cy="304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E9804F-A0F6-C447-9A8E-B73D1F0457B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129067" y="3481970"/>
            <a:ext cx="2884367" cy="193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CF58E8-C123-4F48-981E-EED2C422AED7}"/>
              </a:ext>
            </a:extLst>
          </p:cNvPr>
          <p:cNvGrpSpPr/>
          <p:nvPr/>
        </p:nvGrpSpPr>
        <p:grpSpPr>
          <a:xfrm>
            <a:off x="9600476" y="3332845"/>
            <a:ext cx="2591525" cy="3089552"/>
            <a:chOff x="-370875" y="2932277"/>
            <a:chExt cx="2809392" cy="8023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B6350A-9D41-1643-8825-C282D1FEE7CE}"/>
                </a:ext>
              </a:extLst>
            </p:cNvPr>
            <p:cNvSpPr/>
            <p:nvPr/>
          </p:nvSpPr>
          <p:spPr>
            <a:xfrm>
              <a:off x="-370875" y="3021679"/>
              <a:ext cx="2809392" cy="680526"/>
            </a:xfrm>
            <a:prstGeom prst="rect">
              <a:avLst/>
            </a:prstGeom>
            <a:solidFill>
              <a:srgbClr val="43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itle 8">
              <a:extLst>
                <a:ext uri="{FF2B5EF4-FFF2-40B4-BE49-F238E27FC236}">
                  <a16:creationId xmlns:a16="http://schemas.microsoft.com/office/drawing/2014/main" id="{04C18CE9-315C-A84A-9311-BE943AF8607B}"/>
                </a:ext>
              </a:extLst>
            </p:cNvPr>
            <p:cNvSpPr txBox="1">
              <a:spLocks/>
            </p:cNvSpPr>
            <p:nvPr/>
          </p:nvSpPr>
          <p:spPr>
            <a:xfrm>
              <a:off x="132789" y="2932277"/>
              <a:ext cx="2291723" cy="802322"/>
            </a:xfrm>
            <a:prstGeom prst="rect">
              <a:avLst/>
            </a:prstGeom>
          </p:spPr>
          <p:txBody>
            <a:bodyPr lIns="0" tIns="0" rIns="0" b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F5F8FE"/>
                  </a:solidFill>
                  <a:latin typeface="Franklin Gothic Medium" panose="020B0603020102020204" pitchFamily="34" charset="0"/>
                </a:rPr>
                <a:t>Data Driven </a:t>
              </a:r>
            </a:p>
            <a:p>
              <a:pPr algn="l"/>
              <a:r>
                <a:rPr lang="en-US" sz="2000" dirty="0">
                  <a:solidFill>
                    <a:srgbClr val="F5F8FE"/>
                  </a:solidFill>
                  <a:latin typeface="Franklin Gothic Medium" panose="020B0603020102020204" pitchFamily="34" charset="0"/>
                </a:rPr>
                <a:t>Mobile Marketing &amp; Receipt Offers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43F1B81-1520-084C-8334-CF8403225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017991" y="3201433"/>
            <a:ext cx="2749261" cy="2199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AC7A053-B44E-704B-92B8-61C1DADC50A6}"/>
              </a:ext>
            </a:extLst>
          </p:cNvPr>
          <p:cNvGrpSpPr/>
          <p:nvPr/>
        </p:nvGrpSpPr>
        <p:grpSpPr>
          <a:xfrm>
            <a:off x="4475741" y="3603095"/>
            <a:ext cx="1006827" cy="2030692"/>
            <a:chOff x="4016019" y="2792758"/>
            <a:chExt cx="1399032" cy="282173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1CECAE-631C-8C40-B37B-133FCD5B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 rot="518266">
              <a:off x="4016019" y="2792758"/>
              <a:ext cx="1399032" cy="2821738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402C34-E4A6-9943-BE47-8F401F81F46A}"/>
                </a:ext>
              </a:extLst>
            </p:cNvPr>
            <p:cNvSpPr txBox="1"/>
            <p:nvPr/>
          </p:nvSpPr>
          <p:spPr>
            <a:xfrm rot="499496">
              <a:off x="4652886" y="2995397"/>
              <a:ext cx="482824" cy="169277"/>
            </a:xfrm>
            <a:prstGeom prst="rect">
              <a:avLst/>
            </a:prstGeom>
            <a:solidFill>
              <a:srgbClr val="FDFEFD"/>
            </a:solidFill>
          </p:spPr>
          <p:txBody>
            <a:bodyPr wrap="none" rtlCol="0">
              <a:noAutofit/>
            </a:bodyPr>
            <a:lstStyle/>
            <a:p>
              <a:r>
                <a:rPr lang="en-US" sz="300" dirty="0">
                  <a:latin typeface="Arial" panose="020B0604020202020204" pitchFamily="34" charset="0"/>
                  <a:cs typeface="Arial" panose="020B0604020202020204" pitchFamily="34" charset="0"/>
                </a:rPr>
                <a:t>Moe’s Deli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0BAC0-A444-5941-B8B2-B17F58213250}"/>
              </a:ext>
            </a:extLst>
          </p:cNvPr>
          <p:cNvGrpSpPr/>
          <p:nvPr/>
        </p:nvGrpSpPr>
        <p:grpSpPr>
          <a:xfrm>
            <a:off x="6460689" y="3370424"/>
            <a:ext cx="876632" cy="2051299"/>
            <a:chOff x="6817574" y="2747666"/>
            <a:chExt cx="1142771" cy="267405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09D54E-1DC4-804B-BEBC-B5E67323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rot="21269036">
              <a:off x="6875760" y="2747666"/>
              <a:ext cx="1043534" cy="2674058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A5F9BA-E4B6-8740-9469-6E583F80CDCF}"/>
                </a:ext>
              </a:extLst>
            </p:cNvPr>
            <p:cNvSpPr txBox="1"/>
            <p:nvPr/>
          </p:nvSpPr>
          <p:spPr>
            <a:xfrm rot="21240342">
              <a:off x="6817574" y="2785323"/>
              <a:ext cx="959541" cy="28085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g Caslon Medium" panose="02000603090000020003" pitchFamily="2" charset="-79"/>
                  <a:ea typeface="Helvetica Neue" panose="02000503000000020004" pitchFamily="2" charset="0"/>
                  <a:cs typeface="Big Caslon Medium" panose="02000603090000020003" pitchFamily="2" charset="-79"/>
                </a:rPr>
                <a:t>Moe’s Deli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68A7BF-DF08-CF46-96FC-E2D2C1C87EE6}"/>
                </a:ext>
              </a:extLst>
            </p:cNvPr>
            <p:cNvSpPr txBox="1"/>
            <p:nvPr/>
          </p:nvSpPr>
          <p:spPr>
            <a:xfrm rot="21240342">
              <a:off x="7615957" y="5000836"/>
              <a:ext cx="344388" cy="6018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g Caslon Medium" panose="02000603090000020003" pitchFamily="2" charset="-79"/>
                  <a:ea typeface="Helvetica Neue" panose="02000503000000020004" pitchFamily="2" charset="0"/>
                  <a:cs typeface="Big Caslon Medium" panose="02000603090000020003" pitchFamily="2" charset="-79"/>
                </a:rPr>
                <a:t>Moe’s Deli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839BA1-2D5F-A445-89E9-1D6C15BD48B9}"/>
                </a:ext>
              </a:extLst>
            </p:cNvPr>
            <p:cNvSpPr txBox="1"/>
            <p:nvPr/>
          </p:nvSpPr>
          <p:spPr>
            <a:xfrm rot="21240342">
              <a:off x="7187854" y="4331363"/>
              <a:ext cx="329054" cy="80243"/>
            </a:xfrm>
            <a:prstGeom prst="rect">
              <a:avLst/>
            </a:prstGeom>
            <a:solidFill>
              <a:srgbClr val="221E1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" dirty="0">
                  <a:solidFill>
                    <a:schemeClr val="bg1"/>
                  </a:solidFill>
                  <a:latin typeface="Big Caslon Medium" panose="02000603090000020003" pitchFamily="2" charset="-79"/>
                  <a:ea typeface="Helvetica Neue" panose="02000503000000020004" pitchFamily="2" charset="0"/>
                  <a:cs typeface="Big Caslon Medium" panose="02000603090000020003" pitchFamily="2" charset="-79"/>
                </a:rPr>
                <a:t>MOES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E77D8E-C16C-D04D-B145-6B5EF16F3290}"/>
                </a:ext>
              </a:extLst>
            </p:cNvPr>
            <p:cNvSpPr txBox="1"/>
            <p:nvPr/>
          </p:nvSpPr>
          <p:spPr>
            <a:xfrm rot="21240342">
              <a:off x="7733184" y="4113192"/>
              <a:ext cx="135306" cy="802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g Caslon Medium" panose="02000603090000020003" pitchFamily="2" charset="-79"/>
                  <a:ea typeface="Helvetica Neue" panose="02000503000000020004" pitchFamily="2" charset="0"/>
                  <a:cs typeface="Big Caslon Medium" panose="02000603090000020003" pitchFamily="2" charset="-79"/>
                </a:rPr>
                <a:t>Moe’s Deli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B3ADFC-EFAB-3F41-893B-A868A2A83C80}"/>
              </a:ext>
            </a:extLst>
          </p:cNvPr>
          <p:cNvGrpSpPr/>
          <p:nvPr/>
        </p:nvGrpSpPr>
        <p:grpSpPr>
          <a:xfrm>
            <a:off x="8963094" y="3363884"/>
            <a:ext cx="1075785" cy="2157547"/>
            <a:chOff x="10774105" y="3035362"/>
            <a:chExt cx="1473288" cy="2954761"/>
          </a:xfrm>
        </p:grpSpPr>
        <p:pic>
          <p:nvPicPr>
            <p:cNvPr id="40" name="Picture 3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2C6076-4081-494D-BE17-F0E4E65C2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344184">
              <a:off x="10850123" y="3115849"/>
              <a:ext cx="1290234" cy="2793786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5B0A92-73A4-A545-9F62-D8091CDAD840}"/>
                </a:ext>
              </a:extLst>
            </p:cNvPr>
            <p:cNvSpPr/>
            <p:nvPr/>
          </p:nvSpPr>
          <p:spPr>
            <a:xfrm rot="344184">
              <a:off x="10854076" y="3504865"/>
              <a:ext cx="1289257" cy="1956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2" name="Picture 4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A44A862-7FA2-A34C-95E6-35A666D42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64034" b="15280"/>
            <a:stretch/>
          </p:blipFill>
          <p:spPr>
            <a:xfrm rot="344184">
              <a:off x="10847735" y="4435985"/>
              <a:ext cx="1232317" cy="55201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CC812B-A086-C244-94F1-3AA1DF613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344184">
              <a:off x="10774105" y="3035362"/>
              <a:ext cx="1473288" cy="2954761"/>
            </a:xfrm>
            <a:prstGeom prst="rect">
              <a:avLst/>
            </a:prstGeom>
          </p:spPr>
        </p:pic>
        <p:pic>
          <p:nvPicPr>
            <p:cNvPr id="44" name="Picture 43" descr="A sandwich cut in half and sitting on a table&#10;&#10;Description automatically generated">
              <a:extLst>
                <a:ext uri="{FF2B5EF4-FFF2-40B4-BE49-F238E27FC236}">
                  <a16:creationId xmlns:a16="http://schemas.microsoft.com/office/drawing/2014/main" id="{123D24D6-BEE1-574E-A80A-3FE7A0A7E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344811">
              <a:off x="10972895" y="3502558"/>
              <a:ext cx="922407" cy="92240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2BC075-9293-514D-8E36-B106687AE571}"/>
                </a:ext>
              </a:extLst>
            </p:cNvPr>
            <p:cNvSpPr txBox="1"/>
            <p:nvPr/>
          </p:nvSpPr>
          <p:spPr>
            <a:xfrm rot="464553">
              <a:off x="11250076" y="3506145"/>
              <a:ext cx="711853" cy="19250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600" dirty="0">
                  <a:solidFill>
                    <a:srgbClr val="00529C"/>
                  </a:solidFill>
                  <a:latin typeface="Big Caslon Medium" panose="02000603090000020003" pitchFamily="2" charset="-79"/>
                  <a:cs typeface="Big Caslon Medium" panose="02000603090000020003" pitchFamily="2" charset="-79"/>
                </a:rPr>
                <a:t>Moe’s Deli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087AFE3-6557-FF4D-9B1A-135E75C5236D}"/>
              </a:ext>
            </a:extLst>
          </p:cNvPr>
          <p:cNvSpPr/>
          <p:nvPr/>
        </p:nvSpPr>
        <p:spPr>
          <a:xfrm>
            <a:off x="12918" y="6136604"/>
            <a:ext cx="121920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/>
              </a:rPr>
              <a:t>Unlock </a:t>
            </a:r>
            <a:r>
              <a:rPr lang="en-US" sz="2400">
                <a:solidFill>
                  <a:schemeClr val="bg1"/>
                </a:solidFill>
                <a:latin typeface="Franklin Gothic Book"/>
              </a:rPr>
              <a:t>PepsiCo</a:t>
            </a:r>
            <a:r>
              <a:rPr lang="en-US" sz="2400" dirty="0">
                <a:solidFill>
                  <a:schemeClr val="bg1"/>
                </a:solidFill>
                <a:latin typeface="Franklin Gothic Book"/>
              </a:rPr>
              <a:t> Preferred Partner </a:t>
            </a:r>
            <a:r>
              <a:rPr lang="en-US" sz="2400" dirty="0">
                <a:solidFill>
                  <a:srgbClr val="8DC63F"/>
                </a:solidFill>
                <a:latin typeface="Franklin Gothic Book"/>
              </a:rPr>
              <a:t>SAVINGS</a:t>
            </a:r>
            <a:r>
              <a:rPr lang="en-US" sz="2400" dirty="0">
                <a:solidFill>
                  <a:schemeClr val="bg1"/>
                </a:solidFill>
                <a:latin typeface="Franklin Gothic Book"/>
              </a:rPr>
              <a:t> today! Learn more at </a:t>
            </a:r>
            <a:r>
              <a:rPr lang="en-US" sz="2400" b="1" dirty="0">
                <a:solidFill>
                  <a:srgbClr val="8DC63F"/>
                </a:solidFill>
                <a:latin typeface="Franklin Gothic Book"/>
              </a:rPr>
              <a:t>mobivity.com/pepsi</a:t>
            </a:r>
          </a:p>
        </p:txBody>
      </p:sp>
    </p:spTree>
    <p:extLst>
      <p:ext uri="{BB962C8B-B14F-4D97-AF65-F5344CB8AC3E}">
        <p14:creationId xmlns:p14="http://schemas.microsoft.com/office/powerpoint/2010/main" val="398396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00ed55-5a42-4c01-8035-bbfc8aa57cef">
      <UserInfo>
        <DisplayName>Fujii, Ryan {PBC}</DisplayName>
        <AccountId>338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3F6A999BBEC4E8E3E4850B93E1665" ma:contentTypeVersion="4" ma:contentTypeDescription="Create a new document." ma:contentTypeScope="" ma:versionID="b7ec309d74aea8f171dde8948bb86f77">
  <xsd:schema xmlns:xsd="http://www.w3.org/2001/XMLSchema" xmlns:xs="http://www.w3.org/2001/XMLSchema" xmlns:p="http://schemas.microsoft.com/office/2006/metadata/properties" xmlns:ns2="27e050b8-736b-4fa9-a511-fc67915ad233" xmlns:ns3="6100ed55-5a42-4c01-8035-bbfc8aa57cef" targetNamespace="http://schemas.microsoft.com/office/2006/metadata/properties" ma:root="true" ma:fieldsID="9202fe9a1ac8e70b1c62f682dee301e1" ns2:_="" ns3:_="">
    <xsd:import namespace="27e050b8-736b-4fa9-a511-fc67915ad233"/>
    <xsd:import namespace="6100ed55-5a42-4c01-8035-bbfc8aa57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050b8-736b-4fa9-a511-fc67915ad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0ed55-5a42-4c01-8035-bbfc8aa57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3F48C-C9C7-48F2-9192-720520B54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66C9F-25B7-44D7-9B83-A0446782F6B5}">
  <ds:schemaRefs>
    <ds:schemaRef ds:uri="http://schemas.microsoft.com/office/2006/metadata/properties"/>
    <ds:schemaRef ds:uri="http://schemas.microsoft.com/office/infopath/2007/PartnerControls"/>
    <ds:schemaRef ds:uri="6100ed55-5a42-4c01-8035-bbfc8aa57cef"/>
  </ds:schemaRefs>
</ds:datastoreItem>
</file>

<file path=customXml/itemProps3.xml><?xml version="1.0" encoding="utf-8"?>
<ds:datastoreItem xmlns:ds="http://schemas.openxmlformats.org/officeDocument/2006/customXml" ds:itemID="{3D283996-BD04-4E48-9FE6-0D5442195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050b8-736b-4fa9-a511-fc67915ad233"/>
    <ds:schemaRef ds:uri="6100ed55-5a42-4c01-8035-bbfc8aa57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12084</TotalTime>
  <Words>42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Collins</dc:creator>
  <cp:lastModifiedBy>Flateland, Seth {PBC}</cp:lastModifiedBy>
  <cp:revision>388</cp:revision>
  <dcterms:created xsi:type="dcterms:W3CDTF">2018-05-04T18:21:30Z</dcterms:created>
  <dcterms:modified xsi:type="dcterms:W3CDTF">2020-02-13T00:13:33Z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0x010100CB73F6A999BBEC4E8E3E4850B93E1665</vt:lpwstr>
  </property>
</Properties>
</file>